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9"/>
  </p:notesMasterIdLst>
  <p:sldIdLst>
    <p:sldId id="256" r:id="rId2"/>
    <p:sldId id="257" r:id="rId3"/>
    <p:sldId id="258" r:id="rId4"/>
    <p:sldId id="259" r:id="rId5"/>
    <p:sldId id="260" r:id="rId6"/>
    <p:sldId id="263" r:id="rId7"/>
    <p:sldId id="262" r:id="rId8"/>
  </p:sldIdLst>
  <p:sldSz cx="14630400" cy="8229600"/>
  <p:notesSz cx="8229600" cy="14630400"/>
  <p:embeddedFontLst>
    <p:embeddedFont>
      <p:font typeface="Roboto" panose="02000000000000000000" pitchFamily="2" charset="0"/>
      <p:regular r:id="rId10"/>
      <p:bold r:id="rId11"/>
      <p:italic r:id="rId12"/>
    </p:embeddedFont>
    <p:embeddedFont>
      <p:font typeface="Roboto Mono Medium" panose="00000009000000000000" pitchFamily="49" charset="0"/>
      <p:regular r:id="rId1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1212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80" d="100"/>
          <a:sy n="80" d="100"/>
        </p:scale>
        <p:origin x="159" y="6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4.fntdata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font" Target="fonts/font1.fntdata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5574003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1030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12121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1030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12121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1030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12121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1030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12121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1030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12121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1030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12121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1030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12121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doi.org/10.1016/j.jnca.2023.103675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582692" y="604464"/>
            <a:ext cx="1856065" cy="2275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1400" dirty="0">
                <a:solidFill>
                  <a:srgbClr val="FFFFF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Case Study Report</a:t>
            </a:r>
            <a:endParaRPr lang="en-US" sz="1400" dirty="0"/>
          </a:p>
        </p:txBody>
      </p:sp>
      <p:sp>
        <p:nvSpPr>
          <p:cNvPr id="4" name="Text 1"/>
          <p:cNvSpPr/>
          <p:nvPr/>
        </p:nvSpPr>
        <p:spPr>
          <a:xfrm>
            <a:off x="582692" y="1682829"/>
            <a:ext cx="7978616" cy="45523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7150"/>
              </a:lnSpc>
              <a:buNone/>
            </a:pPr>
            <a:r>
              <a:rPr lang="en-US" sz="5700" dirty="0">
                <a:solidFill>
                  <a:srgbClr val="FFFFF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Flexible, Highly Scalable and Cost-Effective Network Structures for Data Centers</a:t>
            </a:r>
            <a:endParaRPr lang="en-US" sz="5700" dirty="0"/>
          </a:p>
        </p:txBody>
      </p:sp>
      <p:sp>
        <p:nvSpPr>
          <p:cNvPr id="5" name="Text 2"/>
          <p:cNvSpPr/>
          <p:nvPr/>
        </p:nvSpPr>
        <p:spPr>
          <a:xfrm>
            <a:off x="582692" y="6453664"/>
            <a:ext cx="7978616" cy="46624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500" dirty="0">
                <a:solidFill>
                  <a:srgbClr val="E5E0DF"/>
                </a:solidFill>
                <a:latin typeface="Roboto Mono Medium" panose="00000009000000000000" pitchFamily="49" charset="0"/>
                <a:ea typeface="Roboto Mono Medium" panose="00000009000000000000" pitchFamily="49" charset="0"/>
                <a:cs typeface="Roboto" pitchFamily="34" charset="-120"/>
              </a:rPr>
              <a:t>A detailed analysis of a novel network topology designed to meet the demands of modern, rapidly expanding cloud environments.</a:t>
            </a:r>
            <a:endParaRPr lang="en-US" sz="1500" dirty="0">
              <a:latin typeface="Roboto Mono Medium" panose="00000009000000000000" pitchFamily="49" charset="0"/>
              <a:ea typeface="Roboto Mono Medium" panose="00000009000000000000" pitchFamily="49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BF404EB-CAD7-C08D-CB4B-0E264A1D01B2}"/>
              </a:ext>
            </a:extLst>
          </p:cNvPr>
          <p:cNvSpPr txBox="1"/>
          <p:nvPr/>
        </p:nvSpPr>
        <p:spPr>
          <a:xfrm>
            <a:off x="484094" y="1031917"/>
            <a:ext cx="7315200" cy="3897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800" b="1" dirty="0">
                <a:solidFill>
                  <a:srgbClr val="E5E0DF"/>
                </a:solidFill>
                <a:latin typeface="Roboto Mono Medium" panose="00000009000000000000" pitchFamily="49" charset="0"/>
                <a:ea typeface="Roboto Mono Medium" panose="00000009000000000000" pitchFamily="49" charset="0"/>
                <a:cs typeface="Roboto" pitchFamily="34" charset="-120"/>
              </a:rPr>
              <a:t>Main Topic: </a:t>
            </a:r>
            <a:r>
              <a:rPr lang="en-US" sz="1800" dirty="0">
                <a:solidFill>
                  <a:srgbClr val="E5E0DF"/>
                </a:solidFill>
                <a:latin typeface="Roboto Mono Medium" panose="00000009000000000000" pitchFamily="49" charset="0"/>
                <a:ea typeface="Roboto Mono Medium" panose="00000009000000000000" pitchFamily="49" charset="0"/>
                <a:cs typeface="Roboto" pitchFamily="34" charset="-120"/>
              </a:rPr>
              <a:t>Data Center Networks</a:t>
            </a:r>
            <a:endParaRPr lang="en-US" sz="1800" dirty="0">
              <a:latin typeface="Roboto Mono Medium" panose="00000009000000000000" pitchFamily="49" charset="0"/>
              <a:ea typeface="Roboto Mono Medium" panose="00000009000000000000" pitchFamily="49" charset="0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Box 14">
            <a:extLst>
              <a:ext uri="{FF2B5EF4-FFF2-40B4-BE49-F238E27FC236}">
                <a16:creationId xmlns:a16="http://schemas.microsoft.com/office/drawing/2014/main" id="{973D8246-1989-3772-EF50-8DBADAFFEF91}"/>
              </a:ext>
            </a:extLst>
          </p:cNvPr>
          <p:cNvSpPr txBox="1"/>
          <p:nvPr/>
        </p:nvSpPr>
        <p:spPr>
          <a:xfrm>
            <a:off x="12604376" y="7566212"/>
            <a:ext cx="1948330" cy="597647"/>
          </a:xfrm>
          <a:prstGeom prst="rect">
            <a:avLst/>
          </a:prstGeom>
          <a:solidFill>
            <a:srgbClr val="212121"/>
          </a:solidFill>
        </p:spPr>
        <p:txBody>
          <a:bodyPr wrap="square" rtlCol="0">
            <a:spAutoFit/>
          </a:bodyPr>
          <a:lstStyle/>
          <a:p>
            <a:endParaRPr lang="en-IN" dirty="0"/>
          </a:p>
        </p:txBody>
      </p:sp>
      <p:sp>
        <p:nvSpPr>
          <p:cNvPr id="2" name="Text 0"/>
          <p:cNvSpPr/>
          <p:nvPr/>
        </p:nvSpPr>
        <p:spPr>
          <a:xfrm>
            <a:off x="589717" y="405408"/>
            <a:ext cx="9508927" cy="4607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600"/>
              </a:lnSpc>
              <a:buNone/>
            </a:pPr>
            <a:r>
              <a:rPr lang="en-US" sz="2900" dirty="0">
                <a:solidFill>
                  <a:srgbClr val="FFFFF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1. Introduction: The Need for Next-Gen DCNs</a:t>
            </a:r>
            <a:endParaRPr lang="en-US" sz="2900" dirty="0"/>
          </a:p>
        </p:txBody>
      </p:sp>
      <p:sp>
        <p:nvSpPr>
          <p:cNvPr id="3" name="Text 1"/>
          <p:cNvSpPr/>
          <p:nvPr/>
        </p:nvSpPr>
        <p:spPr>
          <a:xfrm>
            <a:off x="589717" y="1187278"/>
            <a:ext cx="3715107" cy="2764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700" dirty="0">
                <a:solidFill>
                  <a:srgbClr val="FFFFF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Overview and Problem Context</a:t>
            </a:r>
            <a:endParaRPr lang="en-US" sz="1700" dirty="0"/>
          </a:p>
        </p:txBody>
      </p:sp>
      <p:sp>
        <p:nvSpPr>
          <p:cNvPr id="4" name="Text 2"/>
          <p:cNvSpPr/>
          <p:nvPr/>
        </p:nvSpPr>
        <p:spPr>
          <a:xfrm>
            <a:off x="610144" y="1578947"/>
            <a:ext cx="7926705" cy="47148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30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Data Centers (DCs) are the backbone for cloud services, AI, and massive storage systems. Their performance is critically dependent on the underlying network structure connecting thousands of servers.</a:t>
            </a:r>
            <a:endParaRPr lang="en-US" sz="1300" dirty="0"/>
          </a:p>
        </p:txBody>
      </p:sp>
      <p:sp>
        <p:nvSpPr>
          <p:cNvPr id="5" name="Text 3"/>
          <p:cNvSpPr/>
          <p:nvPr/>
        </p:nvSpPr>
        <p:spPr>
          <a:xfrm>
            <a:off x="589717" y="2262664"/>
            <a:ext cx="7926705" cy="70723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30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Traditional designs, such as Fat-Tree or Three-Tier architectures, offer good performance but suffer from high costs and significant expansion difficulties. The paper, </a:t>
            </a:r>
            <a:r>
              <a:rPr lang="en-US" sz="1300" i="1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“Flexible, Highly Scalable and Cost-Effective Network Structures for Data Centers,”</a:t>
            </a:r>
            <a:r>
              <a:rPr lang="en-US" sz="130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addresses this by proposing a new topology focused on flexibility, easy scalability, and low cost.</a:t>
            </a:r>
            <a:endParaRPr lang="en-US" sz="1300" dirty="0"/>
          </a:p>
        </p:txBody>
      </p:sp>
      <p:sp>
        <p:nvSpPr>
          <p:cNvPr id="6" name="Text 4"/>
          <p:cNvSpPr/>
          <p:nvPr/>
        </p:nvSpPr>
        <p:spPr>
          <a:xfrm>
            <a:off x="579883" y="3307940"/>
            <a:ext cx="3980498" cy="2764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700" dirty="0">
                <a:solidFill>
                  <a:srgbClr val="FFFFF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Relevance in Today’s Landscape</a:t>
            </a:r>
            <a:endParaRPr lang="en-US" sz="1700" dirty="0"/>
          </a:p>
        </p:txBody>
      </p:sp>
      <p:sp>
        <p:nvSpPr>
          <p:cNvPr id="7" name="Text 5"/>
          <p:cNvSpPr/>
          <p:nvPr/>
        </p:nvSpPr>
        <p:spPr>
          <a:xfrm>
            <a:off x="597029" y="3777695"/>
            <a:ext cx="7926705" cy="9429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30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As giants like Google, Amazon, and Microsoft continuously expand their infrastructure, they require networks that can handle increasing traffic, accommodate more servers, and simultaneously minimize cost and power consumption. A flexible, scalable design is crucial for reducing both equipment and maintenance costs while ensuring high performance and reliability in the cloud-computing era.</a:t>
            </a:r>
            <a:endParaRPr lang="en-US" sz="1300" dirty="0"/>
          </a:p>
        </p:txBody>
      </p:sp>
      <p:pic>
        <p:nvPicPr>
          <p:cNvPr id="8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76457" y="1099671"/>
            <a:ext cx="5376249" cy="7064188"/>
          </a:xfrm>
          <a:prstGeom prst="rect">
            <a:avLst/>
          </a:prstGeom>
        </p:spPr>
      </p:pic>
      <p:sp>
        <p:nvSpPr>
          <p:cNvPr id="9" name="Shape 6"/>
          <p:cNvSpPr/>
          <p:nvPr/>
        </p:nvSpPr>
        <p:spPr>
          <a:xfrm>
            <a:off x="582215" y="5055988"/>
            <a:ext cx="7581643" cy="2133705"/>
          </a:xfrm>
          <a:prstGeom prst="roundRect">
            <a:avLst>
              <a:gd name="adj" fmla="val 1276"/>
            </a:avLst>
          </a:prstGeom>
          <a:solidFill>
            <a:srgbClr val="3D4D00"/>
          </a:solidFill>
          <a:ln/>
        </p:spPr>
      </p:sp>
      <p:pic>
        <p:nvPicPr>
          <p:cNvPr id="10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7386" y="5253348"/>
            <a:ext cx="230386" cy="184309"/>
          </a:xfrm>
          <a:prstGeom prst="rect">
            <a:avLst/>
          </a:prstGeom>
        </p:spPr>
      </p:pic>
      <p:sp>
        <p:nvSpPr>
          <p:cNvPr id="11" name="Text 7"/>
          <p:cNvSpPr/>
          <p:nvPr/>
        </p:nvSpPr>
        <p:spPr>
          <a:xfrm>
            <a:off x="1286648" y="5230309"/>
            <a:ext cx="2321243" cy="2303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600" dirty="0">
                <a:solidFill>
                  <a:srgbClr val="FFFFF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Case Study Objectives</a:t>
            </a:r>
            <a:endParaRPr lang="en-US" sz="1600" dirty="0"/>
          </a:p>
        </p:txBody>
      </p:sp>
      <p:sp>
        <p:nvSpPr>
          <p:cNvPr id="12" name="Text 8"/>
          <p:cNvSpPr/>
          <p:nvPr/>
        </p:nvSpPr>
        <p:spPr>
          <a:xfrm>
            <a:off x="852190" y="5583077"/>
            <a:ext cx="4491990" cy="2357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850"/>
              </a:lnSpc>
              <a:buSzPct val="100000"/>
              <a:buChar char="•"/>
            </a:pPr>
            <a:r>
              <a:rPr lang="en-US" sz="1400" dirty="0">
                <a:solidFill>
                  <a:srgbClr val="FFFFF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Understand flexible and scalable DCN designs.</a:t>
            </a:r>
            <a:endParaRPr lang="en-US" sz="1400" dirty="0"/>
          </a:p>
        </p:txBody>
      </p:sp>
      <p:sp>
        <p:nvSpPr>
          <p:cNvPr id="13" name="Text 9"/>
          <p:cNvSpPr/>
          <p:nvPr/>
        </p:nvSpPr>
        <p:spPr>
          <a:xfrm>
            <a:off x="852189" y="5939308"/>
            <a:ext cx="7239951" cy="47148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1850"/>
              </a:lnSpc>
              <a:buSzPct val="100000"/>
              <a:buChar char="•"/>
            </a:pPr>
            <a:r>
              <a:rPr lang="en-US" sz="1400" dirty="0">
                <a:solidFill>
                  <a:srgbClr val="FFFFF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Analyze the proposed network structure (SDCCP) and its improvements over earlier topologies.</a:t>
            </a:r>
            <a:endParaRPr lang="en-US" sz="1400" dirty="0"/>
          </a:p>
        </p:txBody>
      </p:sp>
      <p:sp>
        <p:nvSpPr>
          <p:cNvPr id="14" name="Text 10"/>
          <p:cNvSpPr/>
          <p:nvPr/>
        </p:nvSpPr>
        <p:spPr>
          <a:xfrm>
            <a:off x="852190" y="6682372"/>
            <a:ext cx="4491990" cy="2357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850"/>
              </a:lnSpc>
              <a:buSzPct val="100000"/>
              <a:buChar char="•"/>
            </a:pPr>
            <a:r>
              <a:rPr lang="en-US" sz="1400" dirty="0">
                <a:solidFill>
                  <a:srgbClr val="FFFFF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Identify its benefits, challenges, and future potential.</a:t>
            </a:r>
            <a:endParaRPr lang="en-US" sz="14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61511" y="454819"/>
            <a:ext cx="10915174" cy="5168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050"/>
              </a:lnSpc>
              <a:buNone/>
            </a:pPr>
            <a:r>
              <a:rPr lang="en-US" sz="3250" dirty="0">
                <a:solidFill>
                  <a:srgbClr val="FFFFF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2. Background: DCN Architectures and Metrics</a:t>
            </a:r>
            <a:endParaRPr lang="en-US" sz="3250" dirty="0"/>
          </a:p>
        </p:txBody>
      </p:sp>
      <p:sp>
        <p:nvSpPr>
          <p:cNvPr id="3" name="Text 1"/>
          <p:cNvSpPr/>
          <p:nvPr/>
        </p:nvSpPr>
        <p:spPr>
          <a:xfrm>
            <a:off x="661511" y="1302425"/>
            <a:ext cx="13307378" cy="2645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30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Evaluating Data Center Networks (DCNs) requires understanding the core concepts and the metrics used to measure their effectiveness.</a:t>
            </a:r>
            <a:endParaRPr lang="en-US" sz="1300" dirty="0"/>
          </a:p>
        </p:txBody>
      </p:sp>
      <p:sp>
        <p:nvSpPr>
          <p:cNvPr id="4" name="Shape 2"/>
          <p:cNvSpPr/>
          <p:nvPr/>
        </p:nvSpPr>
        <p:spPr>
          <a:xfrm>
            <a:off x="661511" y="2000964"/>
            <a:ext cx="4325541" cy="2513409"/>
          </a:xfrm>
          <a:prstGeom prst="roundRect">
            <a:avLst>
              <a:gd name="adj" fmla="val 4366"/>
            </a:avLst>
          </a:prstGeom>
          <a:solidFill>
            <a:srgbClr val="212121"/>
          </a:solidFill>
          <a:ln/>
        </p:spPr>
      </p:sp>
      <p:sp>
        <p:nvSpPr>
          <p:cNvPr id="5" name="Shape 3"/>
          <p:cNvSpPr/>
          <p:nvPr/>
        </p:nvSpPr>
        <p:spPr>
          <a:xfrm>
            <a:off x="661511" y="1978104"/>
            <a:ext cx="4325541" cy="91440"/>
          </a:xfrm>
          <a:prstGeom prst="roundRect">
            <a:avLst>
              <a:gd name="adj" fmla="val 27132"/>
            </a:avLst>
          </a:prstGeom>
          <a:solidFill>
            <a:srgbClr val="DCFF50"/>
          </a:solidFill>
          <a:ln/>
        </p:spPr>
      </p:sp>
      <p:sp>
        <p:nvSpPr>
          <p:cNvPr id="6" name="Shape 4"/>
          <p:cNvSpPr/>
          <p:nvPr/>
        </p:nvSpPr>
        <p:spPr>
          <a:xfrm>
            <a:off x="2576215" y="1752957"/>
            <a:ext cx="496133" cy="496133"/>
          </a:xfrm>
          <a:prstGeom prst="roundRect">
            <a:avLst>
              <a:gd name="adj" fmla="val 184305"/>
            </a:avLst>
          </a:prstGeom>
          <a:solidFill>
            <a:srgbClr val="DCFF50"/>
          </a:solidFill>
          <a:ln/>
        </p:spPr>
      </p:sp>
      <p:pic>
        <p:nvPicPr>
          <p:cNvPr id="7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25043" y="1877020"/>
            <a:ext cx="198358" cy="248007"/>
          </a:xfrm>
          <a:prstGeom prst="rect">
            <a:avLst/>
          </a:prstGeom>
        </p:spPr>
      </p:pic>
      <p:sp>
        <p:nvSpPr>
          <p:cNvPr id="8" name="Text 5"/>
          <p:cNvSpPr/>
          <p:nvPr/>
        </p:nvSpPr>
        <p:spPr>
          <a:xfrm>
            <a:off x="849749" y="2414349"/>
            <a:ext cx="3100983" cy="2583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600" dirty="0">
                <a:solidFill>
                  <a:srgbClr val="E5E0D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Data Center Network (DCN)</a:t>
            </a:r>
            <a:endParaRPr lang="en-US" sz="1600" dirty="0"/>
          </a:p>
        </p:txBody>
      </p:sp>
      <p:sp>
        <p:nvSpPr>
          <p:cNvPr id="9" name="Text 6"/>
          <p:cNvSpPr/>
          <p:nvPr/>
        </p:nvSpPr>
        <p:spPr>
          <a:xfrm>
            <a:off x="849749" y="2771894"/>
            <a:ext cx="3949065" cy="79367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30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 system interconnecting thousands of servers using switches and routers arranged in specific topologies to facilitate high-speed communication.</a:t>
            </a:r>
            <a:endParaRPr lang="en-US" sz="1300" dirty="0"/>
          </a:p>
        </p:txBody>
      </p:sp>
      <p:sp>
        <p:nvSpPr>
          <p:cNvPr id="10" name="Shape 7"/>
          <p:cNvSpPr/>
          <p:nvPr/>
        </p:nvSpPr>
        <p:spPr>
          <a:xfrm>
            <a:off x="5152430" y="2000964"/>
            <a:ext cx="4325541" cy="2513409"/>
          </a:xfrm>
          <a:prstGeom prst="roundRect">
            <a:avLst>
              <a:gd name="adj" fmla="val 4366"/>
            </a:avLst>
          </a:prstGeom>
          <a:solidFill>
            <a:srgbClr val="212121"/>
          </a:solidFill>
          <a:ln/>
        </p:spPr>
      </p:sp>
      <p:sp>
        <p:nvSpPr>
          <p:cNvPr id="11" name="Shape 8"/>
          <p:cNvSpPr/>
          <p:nvPr/>
        </p:nvSpPr>
        <p:spPr>
          <a:xfrm>
            <a:off x="5152430" y="1978104"/>
            <a:ext cx="4325541" cy="91440"/>
          </a:xfrm>
          <a:prstGeom prst="roundRect">
            <a:avLst>
              <a:gd name="adj" fmla="val 27132"/>
            </a:avLst>
          </a:prstGeom>
          <a:solidFill>
            <a:srgbClr val="DCFF50"/>
          </a:solidFill>
          <a:ln/>
        </p:spPr>
      </p:sp>
      <p:sp>
        <p:nvSpPr>
          <p:cNvPr id="12" name="Shape 9"/>
          <p:cNvSpPr/>
          <p:nvPr/>
        </p:nvSpPr>
        <p:spPr>
          <a:xfrm>
            <a:off x="7067133" y="1752957"/>
            <a:ext cx="496133" cy="496133"/>
          </a:xfrm>
          <a:prstGeom prst="roundRect">
            <a:avLst>
              <a:gd name="adj" fmla="val 184305"/>
            </a:avLst>
          </a:prstGeom>
          <a:solidFill>
            <a:srgbClr val="DCFF50"/>
          </a:solidFill>
          <a:ln/>
        </p:spPr>
      </p:sp>
      <p:pic>
        <p:nvPicPr>
          <p:cNvPr id="13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15961" y="1877020"/>
            <a:ext cx="198358" cy="248007"/>
          </a:xfrm>
          <a:prstGeom prst="rect">
            <a:avLst/>
          </a:prstGeom>
        </p:spPr>
      </p:pic>
      <p:sp>
        <p:nvSpPr>
          <p:cNvPr id="14" name="Text 10"/>
          <p:cNvSpPr/>
          <p:nvPr/>
        </p:nvSpPr>
        <p:spPr>
          <a:xfrm>
            <a:off x="5340668" y="2414349"/>
            <a:ext cx="2480786" cy="2583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600" dirty="0">
                <a:solidFill>
                  <a:srgbClr val="E5E0D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Common Architectures</a:t>
            </a:r>
            <a:endParaRPr lang="en-US" sz="1600" dirty="0"/>
          </a:p>
        </p:txBody>
      </p:sp>
      <p:sp>
        <p:nvSpPr>
          <p:cNvPr id="15" name="Text 11"/>
          <p:cNvSpPr/>
          <p:nvPr/>
        </p:nvSpPr>
        <p:spPr>
          <a:xfrm>
            <a:off x="5340668" y="2771894"/>
            <a:ext cx="3949065" cy="2645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050"/>
              </a:lnSpc>
              <a:buSzPct val="100000"/>
              <a:buChar char="•"/>
            </a:pPr>
            <a:r>
              <a:rPr lang="en-US" sz="130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Three-Tier / Fat-Tree: Hierarchical design.</a:t>
            </a:r>
            <a:endParaRPr lang="en-US" sz="1300" dirty="0"/>
          </a:p>
        </p:txBody>
      </p:sp>
      <p:sp>
        <p:nvSpPr>
          <p:cNvPr id="16" name="Text 12"/>
          <p:cNvSpPr/>
          <p:nvPr/>
        </p:nvSpPr>
        <p:spPr>
          <a:xfrm>
            <a:off x="5340668" y="3094315"/>
            <a:ext cx="3949065" cy="52911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050"/>
              </a:lnSpc>
              <a:buSzPct val="100000"/>
              <a:buChar char="•"/>
            </a:pPr>
            <a:r>
              <a:rPr lang="en-US" sz="130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Leaf–Spine: Simplified two-layer, equal-cost paths.</a:t>
            </a:r>
            <a:endParaRPr lang="en-US" sz="1300" dirty="0"/>
          </a:p>
        </p:txBody>
      </p:sp>
      <p:sp>
        <p:nvSpPr>
          <p:cNvPr id="17" name="Text 13"/>
          <p:cNvSpPr/>
          <p:nvPr/>
        </p:nvSpPr>
        <p:spPr>
          <a:xfrm>
            <a:off x="5340668" y="3681293"/>
            <a:ext cx="3949065" cy="52911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050"/>
              </a:lnSpc>
              <a:buSzPct val="100000"/>
              <a:buChar char="•"/>
            </a:pPr>
            <a:r>
              <a:rPr lang="en-US" sz="130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Server-Centric (BCube, DCell): Servers also forward traffic.</a:t>
            </a:r>
            <a:endParaRPr lang="en-US" sz="1300" dirty="0"/>
          </a:p>
        </p:txBody>
      </p:sp>
      <p:sp>
        <p:nvSpPr>
          <p:cNvPr id="18" name="Shape 14"/>
          <p:cNvSpPr/>
          <p:nvPr/>
        </p:nvSpPr>
        <p:spPr>
          <a:xfrm>
            <a:off x="9643348" y="2000964"/>
            <a:ext cx="4325541" cy="2513409"/>
          </a:xfrm>
          <a:prstGeom prst="roundRect">
            <a:avLst>
              <a:gd name="adj" fmla="val 4366"/>
            </a:avLst>
          </a:prstGeom>
          <a:solidFill>
            <a:srgbClr val="212121"/>
          </a:solidFill>
          <a:ln/>
        </p:spPr>
      </p:sp>
      <p:sp>
        <p:nvSpPr>
          <p:cNvPr id="19" name="Shape 15"/>
          <p:cNvSpPr/>
          <p:nvPr/>
        </p:nvSpPr>
        <p:spPr>
          <a:xfrm>
            <a:off x="9643348" y="1978104"/>
            <a:ext cx="4325541" cy="91440"/>
          </a:xfrm>
          <a:prstGeom prst="roundRect">
            <a:avLst>
              <a:gd name="adj" fmla="val 27132"/>
            </a:avLst>
          </a:prstGeom>
          <a:solidFill>
            <a:srgbClr val="DCFF50"/>
          </a:solidFill>
          <a:ln/>
        </p:spPr>
      </p:sp>
      <p:sp>
        <p:nvSpPr>
          <p:cNvPr id="20" name="Shape 16"/>
          <p:cNvSpPr/>
          <p:nvPr/>
        </p:nvSpPr>
        <p:spPr>
          <a:xfrm>
            <a:off x="11558052" y="1752957"/>
            <a:ext cx="496133" cy="496133"/>
          </a:xfrm>
          <a:prstGeom prst="roundRect">
            <a:avLst>
              <a:gd name="adj" fmla="val 184305"/>
            </a:avLst>
          </a:prstGeom>
          <a:solidFill>
            <a:srgbClr val="DCFF50"/>
          </a:solidFill>
          <a:ln/>
        </p:spPr>
      </p:sp>
      <p:pic>
        <p:nvPicPr>
          <p:cNvPr id="21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706880" y="1877020"/>
            <a:ext cx="198358" cy="248007"/>
          </a:xfrm>
          <a:prstGeom prst="rect">
            <a:avLst/>
          </a:prstGeom>
        </p:spPr>
      </p:pic>
      <p:sp>
        <p:nvSpPr>
          <p:cNvPr id="22" name="Text 17"/>
          <p:cNvSpPr/>
          <p:nvPr/>
        </p:nvSpPr>
        <p:spPr>
          <a:xfrm>
            <a:off x="9831586" y="2414349"/>
            <a:ext cx="2232660" cy="2583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600" dirty="0">
                <a:solidFill>
                  <a:srgbClr val="E5E0D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Evaluation Metrics</a:t>
            </a:r>
            <a:endParaRPr lang="en-US" sz="1600" dirty="0"/>
          </a:p>
        </p:txBody>
      </p:sp>
      <p:sp>
        <p:nvSpPr>
          <p:cNvPr id="23" name="Text 18"/>
          <p:cNvSpPr/>
          <p:nvPr/>
        </p:nvSpPr>
        <p:spPr>
          <a:xfrm>
            <a:off x="9831586" y="2771894"/>
            <a:ext cx="3949065" cy="2645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050"/>
              </a:lnSpc>
              <a:buSzPct val="100000"/>
              <a:buChar char="•"/>
            </a:pPr>
            <a:r>
              <a:rPr lang="en-US" sz="130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Scalability (servers supported)</a:t>
            </a:r>
            <a:endParaRPr lang="en-US" sz="1300" dirty="0"/>
          </a:p>
        </p:txBody>
      </p:sp>
      <p:sp>
        <p:nvSpPr>
          <p:cNvPr id="24" name="Text 19"/>
          <p:cNvSpPr/>
          <p:nvPr/>
        </p:nvSpPr>
        <p:spPr>
          <a:xfrm>
            <a:off x="9831586" y="3094315"/>
            <a:ext cx="3949065" cy="2645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050"/>
              </a:lnSpc>
              <a:buSzPct val="100000"/>
              <a:buChar char="•"/>
            </a:pPr>
            <a:r>
              <a:rPr lang="en-US" sz="130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Bisection Bandwidth (throughput)</a:t>
            </a:r>
            <a:endParaRPr lang="en-US" sz="1300" dirty="0"/>
          </a:p>
        </p:txBody>
      </p:sp>
      <p:sp>
        <p:nvSpPr>
          <p:cNvPr id="25" name="Text 20"/>
          <p:cNvSpPr/>
          <p:nvPr/>
        </p:nvSpPr>
        <p:spPr>
          <a:xfrm>
            <a:off x="9831586" y="3416737"/>
            <a:ext cx="3949065" cy="2645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050"/>
              </a:lnSpc>
              <a:buSzPct val="100000"/>
              <a:buChar char="•"/>
            </a:pPr>
            <a:r>
              <a:rPr lang="en-US" sz="130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Cost (switches/links)</a:t>
            </a:r>
            <a:endParaRPr lang="en-US" sz="1300" dirty="0"/>
          </a:p>
        </p:txBody>
      </p:sp>
      <p:sp>
        <p:nvSpPr>
          <p:cNvPr id="26" name="Text 21"/>
          <p:cNvSpPr/>
          <p:nvPr/>
        </p:nvSpPr>
        <p:spPr>
          <a:xfrm>
            <a:off x="9831586" y="3739158"/>
            <a:ext cx="3949065" cy="2645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050"/>
              </a:lnSpc>
              <a:buSzPct val="100000"/>
              <a:buChar char="•"/>
            </a:pPr>
            <a:r>
              <a:rPr lang="en-US" sz="130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Energy Consumption</a:t>
            </a:r>
            <a:endParaRPr lang="en-US" sz="1300" dirty="0"/>
          </a:p>
        </p:txBody>
      </p:sp>
      <p:sp>
        <p:nvSpPr>
          <p:cNvPr id="27" name="Text 22"/>
          <p:cNvSpPr/>
          <p:nvPr/>
        </p:nvSpPr>
        <p:spPr>
          <a:xfrm>
            <a:off x="9831586" y="4061579"/>
            <a:ext cx="3949065" cy="2645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050"/>
              </a:lnSpc>
              <a:buSzPct val="100000"/>
              <a:buChar char="•"/>
            </a:pPr>
            <a:r>
              <a:rPr lang="en-US" sz="130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Network Diameter (hop distance)</a:t>
            </a:r>
            <a:endParaRPr lang="en-US" sz="1300" dirty="0"/>
          </a:p>
        </p:txBody>
      </p:sp>
      <p:sp>
        <p:nvSpPr>
          <p:cNvPr id="28" name="Text 23"/>
          <p:cNvSpPr/>
          <p:nvPr/>
        </p:nvSpPr>
        <p:spPr>
          <a:xfrm>
            <a:off x="661511" y="4762381"/>
            <a:ext cx="5357932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dirty="0">
                <a:solidFill>
                  <a:srgbClr val="FFFFF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Summary of Important Research Papers</a:t>
            </a:r>
            <a:endParaRPr lang="en-US" sz="1950" dirty="0"/>
          </a:p>
        </p:txBody>
      </p:sp>
      <p:sp>
        <p:nvSpPr>
          <p:cNvPr id="29" name="Shape 24"/>
          <p:cNvSpPr/>
          <p:nvPr/>
        </p:nvSpPr>
        <p:spPr>
          <a:xfrm>
            <a:off x="661511" y="5320546"/>
            <a:ext cx="13307378" cy="2456974"/>
          </a:xfrm>
          <a:prstGeom prst="roundRect">
            <a:avLst>
              <a:gd name="adj" fmla="val 1010"/>
            </a:avLst>
          </a:prstGeom>
          <a:noFill/>
          <a:ln w="7620">
            <a:solidFill>
              <a:srgbClr val="FFFFFF">
                <a:alpha val="24000"/>
              </a:srgbClr>
            </a:solidFill>
            <a:prstDash val="solid"/>
          </a:ln>
        </p:spPr>
      </p:sp>
      <p:sp>
        <p:nvSpPr>
          <p:cNvPr id="30" name="Shape 25"/>
          <p:cNvSpPr/>
          <p:nvPr/>
        </p:nvSpPr>
        <p:spPr>
          <a:xfrm>
            <a:off x="669131" y="5328166"/>
            <a:ext cx="13292137" cy="478155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31" name="Text 26"/>
          <p:cNvSpPr/>
          <p:nvPr/>
        </p:nvSpPr>
        <p:spPr>
          <a:xfrm>
            <a:off x="834509" y="5434965"/>
            <a:ext cx="2323862" cy="2645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300" b="1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Paper</a:t>
            </a:r>
            <a:endParaRPr lang="en-US" sz="1300" dirty="0"/>
          </a:p>
        </p:txBody>
      </p:sp>
      <p:sp>
        <p:nvSpPr>
          <p:cNvPr id="32" name="Text 27"/>
          <p:cNvSpPr/>
          <p:nvPr/>
        </p:nvSpPr>
        <p:spPr>
          <a:xfrm>
            <a:off x="3496747" y="5434965"/>
            <a:ext cx="990838" cy="2645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300" b="1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Year</a:t>
            </a:r>
            <a:endParaRPr lang="en-US" sz="1300" dirty="0"/>
          </a:p>
        </p:txBody>
      </p:sp>
      <p:sp>
        <p:nvSpPr>
          <p:cNvPr id="33" name="Text 28"/>
          <p:cNvSpPr/>
          <p:nvPr/>
        </p:nvSpPr>
        <p:spPr>
          <a:xfrm>
            <a:off x="4825960" y="5434965"/>
            <a:ext cx="4978479" cy="2645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300" b="1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Key Idea</a:t>
            </a:r>
            <a:endParaRPr lang="en-US" sz="1300" dirty="0"/>
          </a:p>
        </p:txBody>
      </p:sp>
      <p:sp>
        <p:nvSpPr>
          <p:cNvPr id="34" name="Text 29"/>
          <p:cNvSpPr/>
          <p:nvPr/>
        </p:nvSpPr>
        <p:spPr>
          <a:xfrm>
            <a:off x="10142815" y="5434965"/>
            <a:ext cx="3653076" cy="2645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300" b="1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Relevance</a:t>
            </a:r>
            <a:endParaRPr lang="en-US" sz="1300" dirty="0"/>
          </a:p>
        </p:txBody>
      </p:sp>
      <p:sp>
        <p:nvSpPr>
          <p:cNvPr id="35" name="Shape 30"/>
          <p:cNvSpPr/>
          <p:nvPr/>
        </p:nvSpPr>
        <p:spPr>
          <a:xfrm>
            <a:off x="669131" y="5806321"/>
            <a:ext cx="13292137" cy="742712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36" name="Text 31"/>
          <p:cNvSpPr/>
          <p:nvPr/>
        </p:nvSpPr>
        <p:spPr>
          <a:xfrm>
            <a:off x="834509" y="5913120"/>
            <a:ext cx="2323862" cy="2645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30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Yu et al. (SDCCP)</a:t>
            </a:r>
            <a:endParaRPr lang="en-US" sz="1300" dirty="0"/>
          </a:p>
        </p:txBody>
      </p:sp>
      <p:sp>
        <p:nvSpPr>
          <p:cNvPr id="37" name="Text 32"/>
          <p:cNvSpPr/>
          <p:nvPr/>
        </p:nvSpPr>
        <p:spPr>
          <a:xfrm>
            <a:off x="3496747" y="5913120"/>
            <a:ext cx="990838" cy="2645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30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2023</a:t>
            </a:r>
            <a:endParaRPr lang="en-US" sz="1300" dirty="0"/>
          </a:p>
        </p:txBody>
      </p:sp>
      <p:sp>
        <p:nvSpPr>
          <p:cNvPr id="38" name="Text 33"/>
          <p:cNvSpPr/>
          <p:nvPr/>
        </p:nvSpPr>
        <p:spPr>
          <a:xfrm>
            <a:off x="4825960" y="5913120"/>
            <a:ext cx="4978479" cy="52911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30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Modular topology using Cartesian-product graphs (SDCCP) for low-cost, incremental expansion.</a:t>
            </a:r>
            <a:endParaRPr lang="en-US" sz="1300" dirty="0"/>
          </a:p>
        </p:txBody>
      </p:sp>
      <p:sp>
        <p:nvSpPr>
          <p:cNvPr id="39" name="Text 34"/>
          <p:cNvSpPr/>
          <p:nvPr/>
        </p:nvSpPr>
        <p:spPr>
          <a:xfrm>
            <a:off x="10142815" y="5913120"/>
            <a:ext cx="3653076" cy="2645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30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Core paper of this study.</a:t>
            </a:r>
            <a:endParaRPr lang="en-US" sz="1300" dirty="0"/>
          </a:p>
        </p:txBody>
      </p:sp>
      <p:sp>
        <p:nvSpPr>
          <p:cNvPr id="40" name="Shape 35"/>
          <p:cNvSpPr/>
          <p:nvPr/>
        </p:nvSpPr>
        <p:spPr>
          <a:xfrm>
            <a:off x="669131" y="6549033"/>
            <a:ext cx="13292137" cy="478155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41" name="Text 36"/>
          <p:cNvSpPr/>
          <p:nvPr/>
        </p:nvSpPr>
        <p:spPr>
          <a:xfrm>
            <a:off x="834509" y="6655832"/>
            <a:ext cx="2323862" cy="2645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30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VL2 (Greenberg et al.)</a:t>
            </a:r>
            <a:endParaRPr lang="en-US" sz="1300" dirty="0"/>
          </a:p>
        </p:txBody>
      </p:sp>
      <p:sp>
        <p:nvSpPr>
          <p:cNvPr id="42" name="Text 37"/>
          <p:cNvSpPr/>
          <p:nvPr/>
        </p:nvSpPr>
        <p:spPr>
          <a:xfrm>
            <a:off x="3496747" y="6655832"/>
            <a:ext cx="990838" cy="2645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30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2009</a:t>
            </a:r>
            <a:endParaRPr lang="en-US" sz="1300" dirty="0"/>
          </a:p>
        </p:txBody>
      </p:sp>
      <p:sp>
        <p:nvSpPr>
          <p:cNvPr id="43" name="Text 38"/>
          <p:cNvSpPr/>
          <p:nvPr/>
        </p:nvSpPr>
        <p:spPr>
          <a:xfrm>
            <a:off x="4825960" y="6655832"/>
            <a:ext cx="4978479" cy="2645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30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Flat addressing and load-balancing for enterprise DCs.</a:t>
            </a:r>
            <a:endParaRPr lang="en-US" sz="1300" dirty="0"/>
          </a:p>
        </p:txBody>
      </p:sp>
      <p:sp>
        <p:nvSpPr>
          <p:cNvPr id="44" name="Text 39"/>
          <p:cNvSpPr/>
          <p:nvPr/>
        </p:nvSpPr>
        <p:spPr>
          <a:xfrm>
            <a:off x="10142815" y="6655832"/>
            <a:ext cx="3653076" cy="2645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30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Early flexible approach.</a:t>
            </a:r>
            <a:endParaRPr lang="en-US" sz="1300" dirty="0"/>
          </a:p>
        </p:txBody>
      </p:sp>
      <p:sp>
        <p:nvSpPr>
          <p:cNvPr id="45" name="Shape 40"/>
          <p:cNvSpPr/>
          <p:nvPr/>
        </p:nvSpPr>
        <p:spPr>
          <a:xfrm>
            <a:off x="669131" y="7027188"/>
            <a:ext cx="13292137" cy="742712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46" name="Text 41"/>
          <p:cNvSpPr/>
          <p:nvPr/>
        </p:nvSpPr>
        <p:spPr>
          <a:xfrm>
            <a:off x="834509" y="7133987"/>
            <a:ext cx="2323862" cy="2645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30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HCN/BCN (Guo et al.)</a:t>
            </a:r>
            <a:endParaRPr lang="en-US" sz="1300" dirty="0"/>
          </a:p>
        </p:txBody>
      </p:sp>
      <p:sp>
        <p:nvSpPr>
          <p:cNvPr id="47" name="Text 42"/>
          <p:cNvSpPr/>
          <p:nvPr/>
        </p:nvSpPr>
        <p:spPr>
          <a:xfrm>
            <a:off x="3496747" y="7133987"/>
            <a:ext cx="990838" cy="2645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30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2013</a:t>
            </a:r>
            <a:endParaRPr lang="en-US" sz="1300" dirty="0"/>
          </a:p>
        </p:txBody>
      </p:sp>
      <p:sp>
        <p:nvSpPr>
          <p:cNvPr id="48" name="Text 43"/>
          <p:cNvSpPr/>
          <p:nvPr/>
        </p:nvSpPr>
        <p:spPr>
          <a:xfrm>
            <a:off x="4825960" y="7133987"/>
            <a:ext cx="4978479" cy="52911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30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Server-centric, cost-efficient designs with good expansion properties.</a:t>
            </a:r>
            <a:endParaRPr lang="en-US" sz="1300" dirty="0"/>
          </a:p>
        </p:txBody>
      </p:sp>
      <p:sp>
        <p:nvSpPr>
          <p:cNvPr id="49" name="Text 44"/>
          <p:cNvSpPr/>
          <p:nvPr/>
        </p:nvSpPr>
        <p:spPr>
          <a:xfrm>
            <a:off x="10142815" y="7133987"/>
            <a:ext cx="3653076" cy="2645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30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Comparison for cost and scalability.</a:t>
            </a:r>
            <a:endParaRPr lang="en-US" sz="1300" dirty="0"/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09BCC83A-489E-B2C5-EF4F-C4EF32F92BDD}"/>
              </a:ext>
            </a:extLst>
          </p:cNvPr>
          <p:cNvSpPr txBox="1"/>
          <p:nvPr/>
        </p:nvSpPr>
        <p:spPr>
          <a:xfrm>
            <a:off x="12771718" y="7779544"/>
            <a:ext cx="1739153" cy="369332"/>
          </a:xfrm>
          <a:prstGeom prst="rect">
            <a:avLst/>
          </a:prstGeom>
          <a:solidFill>
            <a:srgbClr val="212121"/>
          </a:solidFill>
        </p:spPr>
        <p:txBody>
          <a:bodyPr wrap="square" rtlCol="0">
            <a:spAutoFit/>
          </a:bodyPr>
          <a:lstStyle/>
          <a:p>
            <a:endParaRPr lang="en-IN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16650" y="808792"/>
            <a:ext cx="13042821" cy="12401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4850"/>
              </a:lnSpc>
              <a:buNone/>
            </a:pPr>
            <a:r>
              <a:rPr lang="en-US" sz="3900" dirty="0">
                <a:solidFill>
                  <a:srgbClr val="FFFFF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3. Problem Statement</a:t>
            </a:r>
          </a:p>
        </p:txBody>
      </p:sp>
      <p:sp>
        <p:nvSpPr>
          <p:cNvPr id="3" name="Text 1"/>
          <p:cNvSpPr/>
          <p:nvPr/>
        </p:nvSpPr>
        <p:spPr>
          <a:xfrm>
            <a:off x="793790" y="1945306"/>
            <a:ext cx="13042821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Existing data center network architectures are struggling to keep pace with the exponential growth of cloud and AI workloads. The primary issues revolve around inflexibility and escalating operational costs.</a:t>
            </a:r>
            <a:endParaRPr lang="en-US" sz="1550" dirty="0"/>
          </a:p>
        </p:txBody>
      </p:sp>
      <p:sp>
        <p:nvSpPr>
          <p:cNvPr id="4" name="Shape 2"/>
          <p:cNvSpPr/>
          <p:nvPr/>
        </p:nvSpPr>
        <p:spPr>
          <a:xfrm>
            <a:off x="793790" y="3051215"/>
            <a:ext cx="4215289" cy="2459355"/>
          </a:xfrm>
          <a:prstGeom prst="roundRect">
            <a:avLst>
              <a:gd name="adj" fmla="val 4462"/>
            </a:avLst>
          </a:prstGeom>
          <a:solidFill>
            <a:srgbClr val="212121"/>
          </a:solidFill>
          <a:ln w="22860">
            <a:solidFill>
              <a:srgbClr val="595959"/>
            </a:solidFill>
            <a:prstDash val="solid"/>
          </a:ln>
        </p:spPr>
      </p:sp>
      <p:sp>
        <p:nvSpPr>
          <p:cNvPr id="5" name="Shape 3"/>
          <p:cNvSpPr/>
          <p:nvPr/>
        </p:nvSpPr>
        <p:spPr>
          <a:xfrm>
            <a:off x="770930" y="3051215"/>
            <a:ext cx="91440" cy="2459355"/>
          </a:xfrm>
          <a:prstGeom prst="roundRect">
            <a:avLst>
              <a:gd name="adj" fmla="val 32558"/>
            </a:avLst>
          </a:prstGeom>
          <a:solidFill>
            <a:srgbClr val="DCFF50"/>
          </a:solidFill>
          <a:ln/>
        </p:spPr>
      </p:sp>
      <p:sp>
        <p:nvSpPr>
          <p:cNvPr id="6" name="Text 4"/>
          <p:cNvSpPr/>
          <p:nvPr/>
        </p:nvSpPr>
        <p:spPr>
          <a:xfrm>
            <a:off x="1083588" y="3272433"/>
            <a:ext cx="2976682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dirty="0">
                <a:solidFill>
                  <a:srgbClr val="E5E0D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Expansion Difficulty</a:t>
            </a:r>
            <a:endParaRPr lang="en-US" sz="1950" dirty="0"/>
          </a:p>
        </p:txBody>
      </p:sp>
      <p:sp>
        <p:nvSpPr>
          <p:cNvPr id="7" name="Text 5"/>
          <p:cNvSpPr/>
          <p:nvPr/>
        </p:nvSpPr>
        <p:spPr>
          <a:xfrm>
            <a:off x="1083588" y="3701653"/>
            <a:ext cx="3704273" cy="15876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Traditional networks are difficult to expand incrementally, often requiring a complete redesign or significant downtime, which is impractical for large-scale operations.</a:t>
            </a:r>
            <a:endParaRPr lang="en-US" sz="1550" dirty="0"/>
          </a:p>
        </p:txBody>
      </p:sp>
      <p:sp>
        <p:nvSpPr>
          <p:cNvPr id="8" name="Shape 6"/>
          <p:cNvSpPr/>
          <p:nvPr/>
        </p:nvSpPr>
        <p:spPr>
          <a:xfrm>
            <a:off x="5207437" y="3051215"/>
            <a:ext cx="4215408" cy="2459355"/>
          </a:xfrm>
          <a:prstGeom prst="roundRect">
            <a:avLst>
              <a:gd name="adj" fmla="val 4462"/>
            </a:avLst>
          </a:prstGeom>
          <a:solidFill>
            <a:srgbClr val="212121"/>
          </a:solidFill>
          <a:ln w="22860">
            <a:solidFill>
              <a:srgbClr val="595959"/>
            </a:solidFill>
            <a:prstDash val="solid"/>
          </a:ln>
        </p:spPr>
      </p:sp>
      <p:sp>
        <p:nvSpPr>
          <p:cNvPr id="9" name="Shape 7"/>
          <p:cNvSpPr/>
          <p:nvPr/>
        </p:nvSpPr>
        <p:spPr>
          <a:xfrm>
            <a:off x="5184577" y="3051215"/>
            <a:ext cx="91440" cy="2459355"/>
          </a:xfrm>
          <a:prstGeom prst="roundRect">
            <a:avLst>
              <a:gd name="adj" fmla="val 32558"/>
            </a:avLst>
          </a:prstGeom>
          <a:solidFill>
            <a:srgbClr val="DCFF50"/>
          </a:solidFill>
          <a:ln/>
        </p:spPr>
      </p:sp>
      <p:sp>
        <p:nvSpPr>
          <p:cNvPr id="10" name="Text 8"/>
          <p:cNvSpPr/>
          <p:nvPr/>
        </p:nvSpPr>
        <p:spPr>
          <a:xfrm>
            <a:off x="5497235" y="3272433"/>
            <a:ext cx="3571994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dirty="0">
                <a:solidFill>
                  <a:srgbClr val="E5E0D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High Infrastructure Cost</a:t>
            </a:r>
            <a:endParaRPr lang="en-US" sz="1950" dirty="0"/>
          </a:p>
        </p:txBody>
      </p:sp>
      <p:sp>
        <p:nvSpPr>
          <p:cNvPr id="11" name="Text 9"/>
          <p:cNvSpPr/>
          <p:nvPr/>
        </p:nvSpPr>
        <p:spPr>
          <a:xfrm>
            <a:off x="5497235" y="3701653"/>
            <a:ext cx="3704392" cy="12701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The high number of specialized switches and extensive cabling required in topologies like Fat-Tree significantly increases deployment costs.</a:t>
            </a:r>
            <a:endParaRPr lang="en-US" sz="1550" dirty="0"/>
          </a:p>
        </p:txBody>
      </p:sp>
      <p:sp>
        <p:nvSpPr>
          <p:cNvPr id="12" name="Shape 10"/>
          <p:cNvSpPr/>
          <p:nvPr/>
        </p:nvSpPr>
        <p:spPr>
          <a:xfrm>
            <a:off x="9621203" y="3051215"/>
            <a:ext cx="4215289" cy="2459355"/>
          </a:xfrm>
          <a:prstGeom prst="roundRect">
            <a:avLst>
              <a:gd name="adj" fmla="val 4462"/>
            </a:avLst>
          </a:prstGeom>
          <a:solidFill>
            <a:srgbClr val="212121"/>
          </a:solidFill>
          <a:ln w="22860">
            <a:solidFill>
              <a:srgbClr val="595959"/>
            </a:solidFill>
            <a:prstDash val="solid"/>
          </a:ln>
        </p:spPr>
      </p:sp>
      <p:sp>
        <p:nvSpPr>
          <p:cNvPr id="13" name="Shape 11"/>
          <p:cNvSpPr/>
          <p:nvPr/>
        </p:nvSpPr>
        <p:spPr>
          <a:xfrm>
            <a:off x="9598343" y="3051215"/>
            <a:ext cx="91440" cy="2459355"/>
          </a:xfrm>
          <a:prstGeom prst="roundRect">
            <a:avLst>
              <a:gd name="adj" fmla="val 32558"/>
            </a:avLst>
          </a:prstGeom>
          <a:solidFill>
            <a:srgbClr val="DCFF50"/>
          </a:solidFill>
          <a:ln/>
        </p:spPr>
      </p:sp>
      <p:sp>
        <p:nvSpPr>
          <p:cNvPr id="14" name="Text 12"/>
          <p:cNvSpPr/>
          <p:nvPr/>
        </p:nvSpPr>
        <p:spPr>
          <a:xfrm>
            <a:off x="9911001" y="3272433"/>
            <a:ext cx="2827853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dirty="0">
                <a:solidFill>
                  <a:srgbClr val="E5E0D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Energy Inefficiency</a:t>
            </a:r>
            <a:endParaRPr lang="en-US" sz="1950" dirty="0"/>
          </a:p>
        </p:txBody>
      </p:sp>
      <p:sp>
        <p:nvSpPr>
          <p:cNvPr id="15" name="Text 13"/>
          <p:cNvSpPr/>
          <p:nvPr/>
        </p:nvSpPr>
        <p:spPr>
          <a:xfrm>
            <a:off x="9911001" y="3701653"/>
            <a:ext cx="3704273" cy="15876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Many network links remain under-utilized, leading to wasted energy. Furthermore, the power and cooling requirements for large, dense networks rise rapidly with scale.</a:t>
            </a:r>
            <a:endParaRPr lang="en-US" sz="1550" dirty="0"/>
          </a:p>
        </p:txBody>
      </p:sp>
      <p:sp>
        <p:nvSpPr>
          <p:cNvPr id="16" name="Text 14"/>
          <p:cNvSpPr/>
          <p:nvPr/>
        </p:nvSpPr>
        <p:spPr>
          <a:xfrm>
            <a:off x="1091446" y="5957054"/>
            <a:ext cx="12745164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The fundamental challenge is: </a:t>
            </a:r>
            <a:r>
              <a:rPr lang="en-US" sz="1550" dirty="0">
                <a:solidFill>
                  <a:srgbClr val="DCFF50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How can we design a data-center network that remains flexible, scalable, and cost-effective while still providing high performance?</a:t>
            </a:r>
            <a:endParaRPr lang="en-US" sz="1550" dirty="0"/>
          </a:p>
        </p:txBody>
      </p:sp>
      <p:sp>
        <p:nvSpPr>
          <p:cNvPr id="17" name="Shape 15"/>
          <p:cNvSpPr/>
          <p:nvPr/>
        </p:nvSpPr>
        <p:spPr>
          <a:xfrm>
            <a:off x="793790" y="5733812"/>
            <a:ext cx="22860" cy="1081564"/>
          </a:xfrm>
          <a:prstGeom prst="rect">
            <a:avLst/>
          </a:prstGeom>
          <a:solidFill>
            <a:srgbClr val="DCFF50"/>
          </a:solidFill>
          <a:ln/>
        </p:spPr>
      </p:sp>
      <p:sp>
        <p:nvSpPr>
          <p:cNvPr id="18" name="Text 16"/>
          <p:cNvSpPr/>
          <p:nvPr/>
        </p:nvSpPr>
        <p:spPr>
          <a:xfrm>
            <a:off x="793790" y="7038618"/>
            <a:ext cx="13042821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This problem is significant because rigid architectures cannot adapt to rapid changes in traffic patterns or hardware upgrades, hindering the growth and profitability of cloud service providers.</a:t>
            </a:r>
            <a:endParaRPr lang="en-US" sz="1550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E4920440-1138-6F1F-9184-E80ED4C43661}"/>
              </a:ext>
            </a:extLst>
          </p:cNvPr>
          <p:cNvSpPr txBox="1"/>
          <p:nvPr/>
        </p:nvSpPr>
        <p:spPr>
          <a:xfrm>
            <a:off x="12771718" y="7779544"/>
            <a:ext cx="1739153" cy="369332"/>
          </a:xfrm>
          <a:prstGeom prst="rect">
            <a:avLst/>
          </a:prstGeom>
          <a:solidFill>
            <a:srgbClr val="212121"/>
          </a:solidFill>
        </p:spPr>
        <p:txBody>
          <a:bodyPr wrap="square" rtlCol="0">
            <a:spAutoFit/>
          </a:bodyPr>
          <a:lstStyle/>
          <a:p>
            <a:endParaRPr lang="en-IN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TextBox 25">
            <a:extLst>
              <a:ext uri="{FF2B5EF4-FFF2-40B4-BE49-F238E27FC236}">
                <a16:creationId xmlns:a16="http://schemas.microsoft.com/office/drawing/2014/main" id="{8839F424-4B96-6AEA-D500-CD1D7C41588A}"/>
              </a:ext>
            </a:extLst>
          </p:cNvPr>
          <p:cNvSpPr txBox="1"/>
          <p:nvPr/>
        </p:nvSpPr>
        <p:spPr>
          <a:xfrm>
            <a:off x="12771718" y="7779544"/>
            <a:ext cx="1739153" cy="369332"/>
          </a:xfrm>
          <a:prstGeom prst="rect">
            <a:avLst/>
          </a:prstGeom>
          <a:solidFill>
            <a:srgbClr val="212121"/>
          </a:solidFill>
        </p:spPr>
        <p:txBody>
          <a:bodyPr wrap="square" rtlCol="0">
            <a:spAutoFit/>
          </a:bodyPr>
          <a:lstStyle/>
          <a:p>
            <a:endParaRPr lang="en-IN" dirty="0"/>
          </a:p>
        </p:txBody>
      </p:sp>
      <p:sp>
        <p:nvSpPr>
          <p:cNvPr id="2" name="Text 0"/>
          <p:cNvSpPr/>
          <p:nvPr/>
        </p:nvSpPr>
        <p:spPr>
          <a:xfrm>
            <a:off x="433268" y="297894"/>
            <a:ext cx="5036820" cy="3384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dirty="0">
                <a:solidFill>
                  <a:srgbClr val="FFFFF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4. Analysis: The SDCCP Solution</a:t>
            </a:r>
            <a:endParaRPr lang="en-US" sz="2100" dirty="0"/>
          </a:p>
        </p:txBody>
      </p:sp>
      <p:sp>
        <p:nvSpPr>
          <p:cNvPr id="3" name="Text 1"/>
          <p:cNvSpPr/>
          <p:nvPr/>
        </p:nvSpPr>
        <p:spPr>
          <a:xfrm>
            <a:off x="433268" y="798790"/>
            <a:ext cx="4872871" cy="2031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50"/>
              </a:lnSpc>
              <a:buNone/>
            </a:pPr>
            <a:r>
              <a:rPr lang="en-US" sz="1400" dirty="0">
                <a:solidFill>
                  <a:srgbClr val="FFFFF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4.1 Approach: Modular Design via Cartesian Product</a:t>
            </a:r>
            <a:endParaRPr lang="en-US" sz="1400" dirty="0"/>
          </a:p>
        </p:txBody>
      </p:sp>
      <p:sp>
        <p:nvSpPr>
          <p:cNvPr id="4" name="Text 2"/>
          <p:cNvSpPr/>
          <p:nvPr/>
        </p:nvSpPr>
        <p:spPr>
          <a:xfrm>
            <a:off x="433269" y="1164312"/>
            <a:ext cx="7636772" cy="5169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350"/>
              </a:lnSpc>
              <a:buNone/>
            </a:pPr>
            <a:r>
              <a:rPr lang="en-US" sz="130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The authors propose SDCCP (Scalable Data-Center network based on Cartesian Product). This topology</a:t>
            </a:r>
          </a:p>
          <a:p>
            <a:pPr marL="0" indent="0" algn="l">
              <a:lnSpc>
                <a:spcPts val="1350"/>
              </a:lnSpc>
              <a:buNone/>
            </a:pPr>
            <a:r>
              <a:rPr lang="en-US" sz="130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is mathematically constructed using the Cartesian product of smaller graph units, resulting in a</a:t>
            </a:r>
          </a:p>
          <a:p>
            <a:pPr marL="0" indent="0" algn="l">
              <a:lnSpc>
                <a:spcPts val="1350"/>
              </a:lnSpc>
              <a:buNone/>
            </a:pPr>
            <a:r>
              <a:rPr lang="en-US" sz="130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highly modular and regular structure.</a:t>
            </a:r>
            <a:endParaRPr lang="en-US" sz="1300" dirty="0"/>
          </a:p>
        </p:txBody>
      </p:sp>
      <p:sp>
        <p:nvSpPr>
          <p:cNvPr id="5" name="Text 3"/>
          <p:cNvSpPr/>
          <p:nvPr/>
        </p:nvSpPr>
        <p:spPr>
          <a:xfrm>
            <a:off x="343621" y="1854993"/>
            <a:ext cx="7451169" cy="1733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350"/>
              </a:lnSpc>
              <a:buSzPct val="100000"/>
              <a:buChar char="•"/>
            </a:pPr>
            <a:r>
              <a:rPr lang="en-US" sz="1300" b="1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Modularity:</a:t>
            </a:r>
            <a:r>
              <a:rPr lang="en-US" sz="130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Each module connects servers and switches using common, low-cost m-port commodity</a:t>
            </a:r>
          </a:p>
          <a:p>
            <a:pPr algn="l">
              <a:lnSpc>
                <a:spcPts val="1350"/>
              </a:lnSpc>
              <a:buSzPct val="100000"/>
            </a:pPr>
            <a:r>
              <a:rPr lang="en-US" sz="130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        switches and 2-port servers.</a:t>
            </a:r>
            <a:endParaRPr lang="en-US" sz="1300" dirty="0"/>
          </a:p>
        </p:txBody>
      </p:sp>
      <p:sp>
        <p:nvSpPr>
          <p:cNvPr id="6" name="Text 4"/>
          <p:cNvSpPr/>
          <p:nvPr/>
        </p:nvSpPr>
        <p:spPr>
          <a:xfrm>
            <a:off x="311408" y="2286650"/>
            <a:ext cx="7451169" cy="1733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350"/>
              </a:lnSpc>
              <a:buSzPct val="100000"/>
              <a:buChar char="•"/>
            </a:pPr>
            <a:r>
              <a:rPr lang="en-US" sz="1300" b="1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Incremental Scaling:</a:t>
            </a:r>
            <a:r>
              <a:rPr lang="en-US" sz="130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New modules can be attached without replacing existing infrastructure, making</a:t>
            </a:r>
          </a:p>
          <a:p>
            <a:pPr algn="l">
              <a:lnSpc>
                <a:spcPts val="1350"/>
              </a:lnSpc>
              <a:buSzPct val="100000"/>
            </a:pPr>
            <a:r>
              <a:rPr lang="en-US" sz="130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       expansion flexible and significantly cheaper.</a:t>
            </a:r>
            <a:endParaRPr lang="en-US" sz="1300" dirty="0"/>
          </a:p>
        </p:txBody>
      </p:sp>
      <p:sp>
        <p:nvSpPr>
          <p:cNvPr id="7" name="Text 5"/>
          <p:cNvSpPr/>
          <p:nvPr/>
        </p:nvSpPr>
        <p:spPr>
          <a:xfrm>
            <a:off x="343621" y="2749509"/>
            <a:ext cx="7451169" cy="3467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1350"/>
              </a:lnSpc>
              <a:buSzPct val="100000"/>
              <a:buChar char="•"/>
            </a:pPr>
            <a:r>
              <a:rPr lang="en-US" sz="1300" b="1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Evaluation:</a:t>
            </a:r>
            <a:r>
              <a:rPr lang="en-US" sz="130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SDCCP was compared against Fat-Tree and BCube using simulation and analytical models across key metrics like cost, bisection bandwidth, power consumption, and path length.</a:t>
            </a:r>
            <a:endParaRPr lang="en-US" sz="1300" dirty="0"/>
          </a:p>
        </p:txBody>
      </p:sp>
      <p:pic>
        <p:nvPicPr>
          <p:cNvPr id="8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56377" y="636389"/>
            <a:ext cx="6048256" cy="6993136"/>
          </a:xfrm>
          <a:prstGeom prst="rect">
            <a:avLst/>
          </a:prstGeom>
        </p:spPr>
      </p:pic>
      <p:sp>
        <p:nvSpPr>
          <p:cNvPr id="9" name="Text 6"/>
          <p:cNvSpPr/>
          <p:nvPr/>
        </p:nvSpPr>
        <p:spPr>
          <a:xfrm>
            <a:off x="8156377" y="7751326"/>
            <a:ext cx="6048256" cy="13858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050"/>
              </a:lnSpc>
              <a:buNone/>
            </a:pPr>
            <a:r>
              <a:rPr lang="en-US" sz="140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Figure 2: Simplified SDCCP Structure illustrating modular connectivity.</a:t>
            </a:r>
            <a:endParaRPr lang="en-US" sz="1400" dirty="0"/>
          </a:p>
        </p:txBody>
      </p:sp>
      <p:sp>
        <p:nvSpPr>
          <p:cNvPr id="10" name="Text 7"/>
          <p:cNvSpPr/>
          <p:nvPr/>
        </p:nvSpPr>
        <p:spPr>
          <a:xfrm>
            <a:off x="433269" y="3311108"/>
            <a:ext cx="4580573" cy="2031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50"/>
              </a:lnSpc>
              <a:buNone/>
            </a:pPr>
            <a:r>
              <a:rPr lang="en-US" sz="1400" dirty="0">
                <a:solidFill>
                  <a:srgbClr val="FFFFF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4.2 Key Findings: SDCCP Outperforms Competitors</a:t>
            </a:r>
            <a:endParaRPr lang="en-US" sz="1400" dirty="0"/>
          </a:p>
        </p:txBody>
      </p:sp>
      <p:sp>
        <p:nvSpPr>
          <p:cNvPr id="11" name="Shape 8"/>
          <p:cNvSpPr/>
          <p:nvPr/>
        </p:nvSpPr>
        <p:spPr>
          <a:xfrm>
            <a:off x="472084" y="3767099"/>
            <a:ext cx="4172783" cy="135374"/>
          </a:xfrm>
          <a:prstGeom prst="roundRect">
            <a:avLst>
              <a:gd name="adj" fmla="val 12004"/>
            </a:avLst>
          </a:prstGeom>
          <a:solidFill>
            <a:srgbClr val="404040"/>
          </a:solidFill>
          <a:ln/>
        </p:spPr>
      </p:sp>
      <p:sp>
        <p:nvSpPr>
          <p:cNvPr id="12" name="Shape 9"/>
          <p:cNvSpPr/>
          <p:nvPr/>
        </p:nvSpPr>
        <p:spPr>
          <a:xfrm>
            <a:off x="472084" y="3772102"/>
            <a:ext cx="1251823" cy="135374"/>
          </a:xfrm>
          <a:prstGeom prst="roundRect">
            <a:avLst>
              <a:gd name="adj" fmla="val 12004"/>
            </a:avLst>
          </a:prstGeom>
          <a:solidFill>
            <a:srgbClr val="DCFF50"/>
          </a:solidFill>
          <a:ln/>
        </p:spPr>
      </p:sp>
      <p:sp>
        <p:nvSpPr>
          <p:cNvPr id="13" name="Text 10"/>
          <p:cNvSpPr/>
          <p:nvPr/>
        </p:nvSpPr>
        <p:spPr>
          <a:xfrm>
            <a:off x="4731203" y="3770363"/>
            <a:ext cx="243721" cy="1353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050"/>
              </a:lnSpc>
              <a:buNone/>
            </a:pPr>
            <a:r>
              <a:rPr lang="en-US" sz="1050" dirty="0">
                <a:solidFill>
                  <a:srgbClr val="E5E0D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30%</a:t>
            </a:r>
            <a:endParaRPr lang="en-US" sz="1050" dirty="0"/>
          </a:p>
        </p:txBody>
      </p:sp>
      <p:sp>
        <p:nvSpPr>
          <p:cNvPr id="14" name="Text 11"/>
          <p:cNvSpPr/>
          <p:nvPr/>
        </p:nvSpPr>
        <p:spPr>
          <a:xfrm>
            <a:off x="472084" y="4047329"/>
            <a:ext cx="1354217" cy="1691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300"/>
              </a:lnSpc>
              <a:buNone/>
            </a:pPr>
            <a:r>
              <a:rPr lang="en-US" sz="1400" dirty="0">
                <a:solidFill>
                  <a:srgbClr val="E5E0D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Cost Reduction</a:t>
            </a:r>
            <a:endParaRPr lang="en-US" sz="1400" dirty="0"/>
          </a:p>
        </p:txBody>
      </p:sp>
      <p:sp>
        <p:nvSpPr>
          <p:cNvPr id="15" name="Text 12"/>
          <p:cNvSpPr/>
          <p:nvPr/>
        </p:nvSpPr>
        <p:spPr>
          <a:xfrm>
            <a:off x="474702" y="4268103"/>
            <a:ext cx="7451169" cy="3467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350"/>
              </a:lnSpc>
              <a:buNone/>
            </a:pPr>
            <a:r>
              <a:rPr lang="en-US" sz="130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SDCCP reduces network cost by approximately 30% compared to Fat-Tree and 60% compared to BCube.</a:t>
            </a:r>
            <a:endParaRPr lang="en-US" sz="1300" dirty="0"/>
          </a:p>
        </p:txBody>
      </p:sp>
      <p:sp>
        <p:nvSpPr>
          <p:cNvPr id="16" name="Shape 13"/>
          <p:cNvSpPr/>
          <p:nvPr/>
        </p:nvSpPr>
        <p:spPr>
          <a:xfrm>
            <a:off x="472083" y="4832413"/>
            <a:ext cx="4172783" cy="135374"/>
          </a:xfrm>
          <a:prstGeom prst="roundRect">
            <a:avLst>
              <a:gd name="adj" fmla="val 12004"/>
            </a:avLst>
          </a:prstGeom>
          <a:solidFill>
            <a:srgbClr val="404040"/>
          </a:solidFill>
          <a:ln/>
        </p:spPr>
        <p:txBody>
          <a:bodyPr/>
          <a:lstStyle/>
          <a:p>
            <a:endParaRPr lang="en-IN" dirty="0"/>
          </a:p>
        </p:txBody>
      </p:sp>
      <p:sp>
        <p:nvSpPr>
          <p:cNvPr id="17" name="Shape 14"/>
          <p:cNvSpPr/>
          <p:nvPr/>
        </p:nvSpPr>
        <p:spPr>
          <a:xfrm>
            <a:off x="485456" y="4827410"/>
            <a:ext cx="1126569" cy="135374"/>
          </a:xfrm>
          <a:prstGeom prst="roundRect">
            <a:avLst>
              <a:gd name="adj" fmla="val 12004"/>
            </a:avLst>
          </a:prstGeom>
          <a:solidFill>
            <a:srgbClr val="DCFF50"/>
          </a:solidFill>
          <a:ln/>
        </p:spPr>
      </p:sp>
      <p:sp>
        <p:nvSpPr>
          <p:cNvPr id="18" name="Text 15"/>
          <p:cNvSpPr/>
          <p:nvPr/>
        </p:nvSpPr>
        <p:spPr>
          <a:xfrm>
            <a:off x="4733692" y="4845578"/>
            <a:ext cx="243721" cy="1353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050"/>
              </a:lnSpc>
              <a:buNone/>
            </a:pPr>
            <a:r>
              <a:rPr lang="en-US" sz="1050" dirty="0">
                <a:solidFill>
                  <a:srgbClr val="E5E0D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27%</a:t>
            </a:r>
            <a:endParaRPr lang="en-US" sz="1050" dirty="0"/>
          </a:p>
        </p:txBody>
      </p:sp>
      <p:sp>
        <p:nvSpPr>
          <p:cNvPr id="19" name="Text 16"/>
          <p:cNvSpPr/>
          <p:nvPr/>
        </p:nvSpPr>
        <p:spPr>
          <a:xfrm>
            <a:off x="536184" y="5090787"/>
            <a:ext cx="1354217" cy="1691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300"/>
              </a:lnSpc>
              <a:buNone/>
            </a:pPr>
            <a:r>
              <a:rPr lang="en-US" sz="1400" dirty="0">
                <a:solidFill>
                  <a:srgbClr val="E5E0D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Energy Savings</a:t>
            </a:r>
            <a:endParaRPr lang="en-US" sz="1400" dirty="0"/>
          </a:p>
        </p:txBody>
      </p:sp>
      <p:sp>
        <p:nvSpPr>
          <p:cNvPr id="20" name="Text 17"/>
          <p:cNvSpPr/>
          <p:nvPr/>
        </p:nvSpPr>
        <p:spPr>
          <a:xfrm>
            <a:off x="555723" y="5359295"/>
            <a:ext cx="7315289" cy="3467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350"/>
              </a:lnSpc>
              <a:buNone/>
            </a:pPr>
            <a:r>
              <a:rPr lang="en-US" sz="130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Energy consumption drops by about 27–35% due to optimized link utilization and fewer components.</a:t>
            </a:r>
            <a:endParaRPr lang="en-US" sz="1300" dirty="0"/>
          </a:p>
        </p:txBody>
      </p:sp>
      <p:sp>
        <p:nvSpPr>
          <p:cNvPr id="21" name="Shape 18"/>
          <p:cNvSpPr/>
          <p:nvPr/>
        </p:nvSpPr>
        <p:spPr>
          <a:xfrm>
            <a:off x="467707" y="6004457"/>
            <a:ext cx="4091464" cy="135374"/>
          </a:xfrm>
          <a:prstGeom prst="roundRect">
            <a:avLst>
              <a:gd name="adj" fmla="val 12004"/>
            </a:avLst>
          </a:prstGeom>
          <a:solidFill>
            <a:srgbClr val="404040"/>
          </a:solidFill>
          <a:ln/>
        </p:spPr>
      </p:sp>
      <p:sp>
        <p:nvSpPr>
          <p:cNvPr id="22" name="Shape 19"/>
          <p:cNvSpPr/>
          <p:nvPr/>
        </p:nvSpPr>
        <p:spPr>
          <a:xfrm>
            <a:off x="474702" y="5993896"/>
            <a:ext cx="4091464" cy="135374"/>
          </a:xfrm>
          <a:prstGeom prst="roundRect">
            <a:avLst>
              <a:gd name="adj" fmla="val 12004"/>
            </a:avLst>
          </a:prstGeom>
          <a:solidFill>
            <a:srgbClr val="DCFF50"/>
          </a:solidFill>
          <a:ln/>
        </p:spPr>
      </p:sp>
      <p:sp>
        <p:nvSpPr>
          <p:cNvPr id="23" name="Text 20"/>
          <p:cNvSpPr/>
          <p:nvPr/>
        </p:nvSpPr>
        <p:spPr>
          <a:xfrm>
            <a:off x="4698348" y="6004457"/>
            <a:ext cx="325041" cy="1353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050"/>
              </a:lnSpc>
              <a:buNone/>
            </a:pPr>
            <a:r>
              <a:rPr lang="en-US" sz="1050" dirty="0">
                <a:solidFill>
                  <a:srgbClr val="E5E0D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100%</a:t>
            </a:r>
            <a:endParaRPr lang="en-US" sz="1050" dirty="0"/>
          </a:p>
        </p:txBody>
      </p:sp>
      <p:sp>
        <p:nvSpPr>
          <p:cNvPr id="24" name="Text 21"/>
          <p:cNvSpPr/>
          <p:nvPr/>
        </p:nvSpPr>
        <p:spPr>
          <a:xfrm>
            <a:off x="467707" y="6295623"/>
            <a:ext cx="2976341" cy="2164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300"/>
              </a:lnSpc>
              <a:buNone/>
            </a:pPr>
            <a:r>
              <a:rPr lang="en-US" sz="1400" dirty="0">
                <a:solidFill>
                  <a:srgbClr val="E5E0D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Scalability &amp; Flexibility</a:t>
            </a:r>
            <a:endParaRPr lang="en-US" sz="1400" dirty="0"/>
          </a:p>
        </p:txBody>
      </p:sp>
      <p:sp>
        <p:nvSpPr>
          <p:cNvPr id="25" name="Text 22"/>
          <p:cNvSpPr/>
          <p:nvPr/>
        </p:nvSpPr>
        <p:spPr>
          <a:xfrm>
            <a:off x="485456" y="6611638"/>
            <a:ext cx="6048256" cy="3467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350"/>
              </a:lnSpc>
              <a:buNone/>
            </a:pPr>
            <a:r>
              <a:rPr lang="en-US" sz="130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Offers excellent, incremental scalability, avoiding complete rewiring, and maintaining short path lengths (low average hop count).</a:t>
            </a:r>
            <a:endParaRPr lang="en-US" sz="13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22828" y="498872"/>
            <a:ext cx="4518303" cy="5647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400"/>
              </a:lnSpc>
              <a:buNone/>
            </a:pPr>
            <a:r>
              <a:rPr lang="en-US" sz="3550" dirty="0">
                <a:solidFill>
                  <a:srgbClr val="FFFFF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4.3 Discussion</a:t>
            </a:r>
            <a:endParaRPr lang="en-US" sz="3550" dirty="0"/>
          </a:p>
        </p:txBody>
      </p:sp>
      <p:sp>
        <p:nvSpPr>
          <p:cNvPr id="3" name="Text 1"/>
          <p:cNvSpPr/>
          <p:nvPr/>
        </p:nvSpPr>
        <p:spPr>
          <a:xfrm>
            <a:off x="722828" y="1334572"/>
            <a:ext cx="3614618" cy="4518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550"/>
              </a:lnSpc>
              <a:buNone/>
            </a:pPr>
            <a:r>
              <a:rPr lang="en-US" sz="2800" dirty="0">
                <a:solidFill>
                  <a:srgbClr val="FFFFF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Strengths:</a:t>
            </a:r>
            <a:endParaRPr lang="en-US" sz="2800" dirty="0"/>
          </a:p>
        </p:txBody>
      </p:sp>
      <p:sp>
        <p:nvSpPr>
          <p:cNvPr id="4" name="Text 2"/>
          <p:cNvSpPr/>
          <p:nvPr/>
        </p:nvSpPr>
        <p:spPr>
          <a:xfrm>
            <a:off x="722828" y="2057400"/>
            <a:ext cx="13184743" cy="2890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250"/>
              </a:lnSpc>
              <a:buSzPct val="100000"/>
              <a:buChar char="•"/>
            </a:pPr>
            <a:r>
              <a:rPr lang="en-US" sz="140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Uses cheap, off-the-shelf switches.</a:t>
            </a:r>
            <a:endParaRPr lang="en-US" sz="1400" dirty="0"/>
          </a:p>
        </p:txBody>
      </p:sp>
      <p:sp>
        <p:nvSpPr>
          <p:cNvPr id="5" name="Text 3"/>
          <p:cNvSpPr/>
          <p:nvPr/>
        </p:nvSpPr>
        <p:spPr>
          <a:xfrm>
            <a:off x="722828" y="2409706"/>
            <a:ext cx="13184743" cy="2890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250"/>
              </a:lnSpc>
              <a:buSzPct val="100000"/>
              <a:buChar char="•"/>
            </a:pPr>
            <a:r>
              <a:rPr lang="en-US" sz="140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Modular design allows smooth growth.</a:t>
            </a:r>
            <a:endParaRPr lang="en-US" sz="1400" dirty="0"/>
          </a:p>
        </p:txBody>
      </p:sp>
      <p:sp>
        <p:nvSpPr>
          <p:cNvPr id="6" name="Text 4"/>
          <p:cNvSpPr/>
          <p:nvPr/>
        </p:nvSpPr>
        <p:spPr>
          <a:xfrm>
            <a:off x="722828" y="2762012"/>
            <a:ext cx="13184743" cy="2890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250"/>
              </a:lnSpc>
              <a:buSzPct val="100000"/>
              <a:buChar char="•"/>
            </a:pPr>
            <a:r>
              <a:rPr lang="en-US" sz="140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Lower energy consumption and operational cost.</a:t>
            </a:r>
            <a:endParaRPr lang="en-US" sz="1400" dirty="0"/>
          </a:p>
        </p:txBody>
      </p:sp>
      <p:sp>
        <p:nvSpPr>
          <p:cNvPr id="7" name="Text 5"/>
          <p:cNvSpPr/>
          <p:nvPr/>
        </p:nvSpPr>
        <p:spPr>
          <a:xfrm>
            <a:off x="722828" y="3114318"/>
            <a:ext cx="13184743" cy="2890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250"/>
              </a:lnSpc>
              <a:buSzPct val="100000"/>
              <a:buChar char="•"/>
            </a:pPr>
            <a:r>
              <a:rPr lang="en-US" sz="140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Balanced load and fewer bottlenecks.</a:t>
            </a:r>
            <a:endParaRPr lang="en-US" sz="1400" dirty="0"/>
          </a:p>
        </p:txBody>
      </p:sp>
      <p:sp>
        <p:nvSpPr>
          <p:cNvPr id="8" name="Text 6"/>
          <p:cNvSpPr/>
          <p:nvPr/>
        </p:nvSpPr>
        <p:spPr>
          <a:xfrm>
            <a:off x="722828" y="3674388"/>
            <a:ext cx="3614618" cy="4518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550"/>
              </a:lnSpc>
              <a:buNone/>
            </a:pPr>
            <a:r>
              <a:rPr lang="en-US" sz="2800" dirty="0">
                <a:solidFill>
                  <a:srgbClr val="FFFFF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Limitations:</a:t>
            </a:r>
            <a:endParaRPr lang="en-US" sz="2800" dirty="0"/>
          </a:p>
        </p:txBody>
      </p:sp>
      <p:sp>
        <p:nvSpPr>
          <p:cNvPr id="9" name="Text 7"/>
          <p:cNvSpPr/>
          <p:nvPr/>
        </p:nvSpPr>
        <p:spPr>
          <a:xfrm>
            <a:off x="722828" y="4460438"/>
            <a:ext cx="13184743" cy="2890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250"/>
              </a:lnSpc>
              <a:buSzPct val="100000"/>
              <a:buChar char="•"/>
            </a:pPr>
            <a:r>
              <a:rPr lang="en-US" sz="140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The study used simulations; real-world implementation may show different behavior.</a:t>
            </a:r>
            <a:endParaRPr lang="en-US" sz="1400" dirty="0"/>
          </a:p>
        </p:txBody>
      </p:sp>
      <p:sp>
        <p:nvSpPr>
          <p:cNvPr id="10" name="Text 8"/>
          <p:cNvSpPr/>
          <p:nvPr/>
        </p:nvSpPr>
        <p:spPr>
          <a:xfrm>
            <a:off x="722828" y="4749522"/>
            <a:ext cx="13184743" cy="2890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250"/>
              </a:lnSpc>
              <a:buSzPct val="100000"/>
              <a:buChar char="•"/>
            </a:pPr>
            <a:r>
              <a:rPr lang="en-US" sz="140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Expansion planning still requires coordination among modules.</a:t>
            </a:r>
            <a:endParaRPr lang="en-US" sz="1400" dirty="0"/>
          </a:p>
        </p:txBody>
      </p:sp>
      <p:sp>
        <p:nvSpPr>
          <p:cNvPr id="11" name="Text 9"/>
          <p:cNvSpPr/>
          <p:nvPr/>
        </p:nvSpPr>
        <p:spPr>
          <a:xfrm>
            <a:off x="722828" y="5101828"/>
            <a:ext cx="13184743" cy="2890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250"/>
              </a:lnSpc>
              <a:buSzPct val="100000"/>
              <a:buChar char="•"/>
            </a:pPr>
            <a:r>
              <a:rPr lang="en-US" sz="140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Routing algorithms for very large scales might become complex.</a:t>
            </a:r>
            <a:endParaRPr lang="en-US" sz="1400" dirty="0"/>
          </a:p>
        </p:txBody>
      </p:sp>
      <p:sp>
        <p:nvSpPr>
          <p:cNvPr id="12" name="Text 10"/>
          <p:cNvSpPr/>
          <p:nvPr/>
        </p:nvSpPr>
        <p:spPr>
          <a:xfrm>
            <a:off x="722828" y="5661898"/>
            <a:ext cx="7806571" cy="4518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550"/>
              </a:lnSpc>
              <a:buNone/>
            </a:pPr>
            <a:r>
              <a:rPr lang="en-US" sz="2800" dirty="0">
                <a:solidFill>
                  <a:srgbClr val="FFFFF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Comparison with Other Architectures:</a:t>
            </a:r>
            <a:endParaRPr lang="en-US" sz="2800" dirty="0"/>
          </a:p>
        </p:txBody>
      </p:sp>
      <p:sp>
        <p:nvSpPr>
          <p:cNvPr id="13" name="Text 11"/>
          <p:cNvSpPr/>
          <p:nvPr/>
        </p:nvSpPr>
        <p:spPr>
          <a:xfrm>
            <a:off x="722828" y="6384727"/>
            <a:ext cx="13184743" cy="2890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250"/>
              </a:lnSpc>
              <a:buSzPct val="100000"/>
              <a:buChar char="•"/>
            </a:pPr>
            <a:r>
              <a:rPr lang="en-US" sz="140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Fat-Tree gives predictable performance but poor flexibility.</a:t>
            </a:r>
            <a:endParaRPr lang="en-US" sz="1400" dirty="0"/>
          </a:p>
        </p:txBody>
      </p:sp>
      <p:sp>
        <p:nvSpPr>
          <p:cNvPr id="14" name="Text 12"/>
          <p:cNvSpPr/>
          <p:nvPr/>
        </p:nvSpPr>
        <p:spPr>
          <a:xfrm>
            <a:off x="722828" y="6737033"/>
            <a:ext cx="13184743" cy="2890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250"/>
              </a:lnSpc>
              <a:buSzPct val="100000"/>
              <a:buChar char="•"/>
            </a:pPr>
            <a:r>
              <a:rPr lang="en-US" sz="140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BCube is server-centric and power-hungry.</a:t>
            </a:r>
            <a:endParaRPr lang="en-US" sz="1400" dirty="0"/>
          </a:p>
        </p:txBody>
      </p:sp>
      <p:sp>
        <p:nvSpPr>
          <p:cNvPr id="15" name="Text 13"/>
          <p:cNvSpPr/>
          <p:nvPr/>
        </p:nvSpPr>
        <p:spPr>
          <a:xfrm>
            <a:off x="722828" y="7089338"/>
            <a:ext cx="13184743" cy="2890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250"/>
              </a:lnSpc>
              <a:buSzPct val="100000"/>
              <a:buChar char="•"/>
            </a:pPr>
            <a:r>
              <a:rPr lang="en-US" sz="140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S2 and VL2 provide flexibility but may cost more in high-port switches.</a:t>
            </a:r>
            <a:endParaRPr lang="en-US" sz="1400" dirty="0"/>
          </a:p>
        </p:txBody>
      </p:sp>
      <p:sp>
        <p:nvSpPr>
          <p:cNvPr id="16" name="Text 14"/>
          <p:cNvSpPr/>
          <p:nvPr/>
        </p:nvSpPr>
        <p:spPr>
          <a:xfrm>
            <a:off x="722828" y="7441644"/>
            <a:ext cx="13184743" cy="2890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250"/>
              </a:lnSpc>
              <a:buSzPct val="100000"/>
              <a:buChar char="•"/>
            </a:pPr>
            <a:r>
              <a:rPr lang="en-US" sz="140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SDCCP achieves a good compromise between performance, cost, and expandability.</a:t>
            </a:r>
            <a:endParaRPr lang="en-US" sz="1400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A568F123-42F6-D63F-D730-C9B8D3D0CB7F}"/>
              </a:ext>
            </a:extLst>
          </p:cNvPr>
          <p:cNvSpPr txBox="1"/>
          <p:nvPr/>
        </p:nvSpPr>
        <p:spPr>
          <a:xfrm>
            <a:off x="12771718" y="7779544"/>
            <a:ext cx="1739153" cy="369332"/>
          </a:xfrm>
          <a:prstGeom prst="rect">
            <a:avLst/>
          </a:prstGeom>
          <a:solidFill>
            <a:srgbClr val="212121"/>
          </a:solidFill>
        </p:spPr>
        <p:txBody>
          <a:bodyPr wrap="square" rtlCol="0">
            <a:spAutoFit/>
          </a:bodyPr>
          <a:lstStyle/>
          <a:p>
            <a:endParaRPr lang="en-IN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65798" y="564475"/>
            <a:ext cx="8740021" cy="5200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050"/>
              </a:lnSpc>
              <a:buNone/>
            </a:pPr>
            <a:r>
              <a:rPr lang="en-US" sz="3250" dirty="0">
                <a:solidFill>
                  <a:srgbClr val="FFFFF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5. Conclusion and Future Directions</a:t>
            </a:r>
            <a:endParaRPr lang="en-US" sz="3250" dirty="0"/>
          </a:p>
        </p:txBody>
      </p:sp>
      <p:sp>
        <p:nvSpPr>
          <p:cNvPr id="3" name="Text 1"/>
          <p:cNvSpPr/>
          <p:nvPr/>
        </p:nvSpPr>
        <p:spPr>
          <a:xfrm>
            <a:off x="665798" y="1334214"/>
            <a:ext cx="2545913" cy="3120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dirty="0">
                <a:solidFill>
                  <a:srgbClr val="FFFFF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5.1 Key Takeaways</a:t>
            </a:r>
            <a:endParaRPr lang="en-US" sz="1950" dirty="0"/>
          </a:p>
        </p:txBody>
      </p:sp>
      <p:sp>
        <p:nvSpPr>
          <p:cNvPr id="4" name="Shape 2"/>
          <p:cNvSpPr/>
          <p:nvPr/>
        </p:nvSpPr>
        <p:spPr>
          <a:xfrm>
            <a:off x="665798" y="1895951"/>
            <a:ext cx="4321969" cy="1491496"/>
          </a:xfrm>
          <a:prstGeom prst="roundRect">
            <a:avLst>
              <a:gd name="adj" fmla="val 26787"/>
            </a:avLst>
          </a:prstGeom>
          <a:solidFill>
            <a:srgbClr val="404040"/>
          </a:solidFill>
          <a:ln/>
        </p:spPr>
      </p:sp>
      <p:sp>
        <p:nvSpPr>
          <p:cNvPr id="5" name="Text 3"/>
          <p:cNvSpPr/>
          <p:nvPr/>
        </p:nvSpPr>
        <p:spPr>
          <a:xfrm>
            <a:off x="832247" y="2062401"/>
            <a:ext cx="2080855" cy="2601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600" dirty="0">
                <a:solidFill>
                  <a:srgbClr val="E5E0D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Cost-Efficiency</a:t>
            </a:r>
            <a:endParaRPr lang="en-US" sz="1600" dirty="0"/>
          </a:p>
        </p:txBody>
      </p:sp>
      <p:sp>
        <p:nvSpPr>
          <p:cNvPr id="6" name="Text 4"/>
          <p:cNvSpPr/>
          <p:nvPr/>
        </p:nvSpPr>
        <p:spPr>
          <a:xfrm>
            <a:off x="832247" y="2422327"/>
            <a:ext cx="3989070" cy="79867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30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SDCCP successfully lowers both deployment cost and energy consumption compared to traditional topologies.</a:t>
            </a:r>
            <a:endParaRPr lang="en-US" sz="1300" dirty="0"/>
          </a:p>
        </p:txBody>
      </p:sp>
      <p:sp>
        <p:nvSpPr>
          <p:cNvPr id="7" name="Shape 5"/>
          <p:cNvSpPr/>
          <p:nvPr/>
        </p:nvSpPr>
        <p:spPr>
          <a:xfrm>
            <a:off x="5154216" y="1895951"/>
            <a:ext cx="4321969" cy="1491496"/>
          </a:xfrm>
          <a:prstGeom prst="roundRect">
            <a:avLst>
              <a:gd name="adj" fmla="val 26787"/>
            </a:avLst>
          </a:prstGeom>
          <a:solidFill>
            <a:srgbClr val="404040"/>
          </a:solidFill>
          <a:ln/>
        </p:spPr>
      </p:sp>
      <p:sp>
        <p:nvSpPr>
          <p:cNvPr id="8" name="Text 6"/>
          <p:cNvSpPr/>
          <p:nvPr/>
        </p:nvSpPr>
        <p:spPr>
          <a:xfrm>
            <a:off x="5320665" y="2062401"/>
            <a:ext cx="3120628" cy="2601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600" dirty="0">
                <a:solidFill>
                  <a:srgbClr val="E5E0D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Flexibility &amp; Scalability</a:t>
            </a:r>
            <a:endParaRPr lang="en-US" sz="1600" dirty="0"/>
          </a:p>
        </p:txBody>
      </p:sp>
      <p:sp>
        <p:nvSpPr>
          <p:cNvPr id="9" name="Text 7"/>
          <p:cNvSpPr/>
          <p:nvPr/>
        </p:nvSpPr>
        <p:spPr>
          <a:xfrm>
            <a:off x="5320665" y="2422327"/>
            <a:ext cx="3989070" cy="79867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30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Provides a highly flexible and scalable structure for modern data centers using simple, commodity hardware.</a:t>
            </a:r>
            <a:endParaRPr lang="en-US" sz="1300" dirty="0"/>
          </a:p>
        </p:txBody>
      </p:sp>
      <p:sp>
        <p:nvSpPr>
          <p:cNvPr id="10" name="Shape 8"/>
          <p:cNvSpPr/>
          <p:nvPr/>
        </p:nvSpPr>
        <p:spPr>
          <a:xfrm>
            <a:off x="9642634" y="1895951"/>
            <a:ext cx="4321969" cy="1491496"/>
          </a:xfrm>
          <a:prstGeom prst="roundRect">
            <a:avLst>
              <a:gd name="adj" fmla="val 26787"/>
            </a:avLst>
          </a:prstGeom>
          <a:solidFill>
            <a:srgbClr val="404040"/>
          </a:solidFill>
          <a:ln/>
        </p:spPr>
      </p:sp>
      <p:sp>
        <p:nvSpPr>
          <p:cNvPr id="11" name="Text 9"/>
          <p:cNvSpPr/>
          <p:nvPr/>
        </p:nvSpPr>
        <p:spPr>
          <a:xfrm>
            <a:off x="9809083" y="2062401"/>
            <a:ext cx="2080855" cy="2601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600" dirty="0">
                <a:solidFill>
                  <a:srgbClr val="E5E0D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Practicality</a:t>
            </a:r>
            <a:endParaRPr lang="en-US" sz="1600" dirty="0"/>
          </a:p>
        </p:txBody>
      </p:sp>
      <p:sp>
        <p:nvSpPr>
          <p:cNvPr id="12" name="Text 10"/>
          <p:cNvSpPr/>
          <p:nvPr/>
        </p:nvSpPr>
        <p:spPr>
          <a:xfrm>
            <a:off x="9809083" y="2422327"/>
            <a:ext cx="3989070" cy="79867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30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The concept of incremental expansion is highly practical and necessary for rapidly growing cloud environments.</a:t>
            </a:r>
            <a:endParaRPr lang="en-US" sz="1300" dirty="0"/>
          </a:p>
        </p:txBody>
      </p:sp>
      <p:sp>
        <p:nvSpPr>
          <p:cNvPr id="13" name="Text 11"/>
          <p:cNvSpPr/>
          <p:nvPr/>
        </p:nvSpPr>
        <p:spPr>
          <a:xfrm>
            <a:off x="665798" y="3637121"/>
            <a:ext cx="5091827" cy="3120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dirty="0">
                <a:solidFill>
                  <a:srgbClr val="FFFFF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5.2 Future Directions for Research</a:t>
            </a:r>
            <a:endParaRPr lang="en-US" sz="1950" dirty="0"/>
          </a:p>
        </p:txBody>
      </p:sp>
      <p:sp>
        <p:nvSpPr>
          <p:cNvPr id="14" name="Text 12"/>
          <p:cNvSpPr/>
          <p:nvPr/>
        </p:nvSpPr>
        <p:spPr>
          <a:xfrm>
            <a:off x="665798" y="4198858"/>
            <a:ext cx="13298805" cy="2662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30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To fully realize the potential of SDCCP, future work should focus on:</a:t>
            </a:r>
            <a:endParaRPr lang="en-US" sz="1300" dirty="0"/>
          </a:p>
        </p:txBody>
      </p:sp>
      <p:sp>
        <p:nvSpPr>
          <p:cNvPr id="15" name="Text 13"/>
          <p:cNvSpPr/>
          <p:nvPr/>
        </p:nvSpPr>
        <p:spPr>
          <a:xfrm>
            <a:off x="665798" y="4652248"/>
            <a:ext cx="13298805" cy="2662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050"/>
              </a:lnSpc>
              <a:buSzPct val="100000"/>
              <a:buChar char="•"/>
            </a:pPr>
            <a:r>
              <a:rPr lang="en-US" sz="130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Applying machine-learning-based traffic prediction to optimize expansion and routing decisions.</a:t>
            </a:r>
            <a:endParaRPr lang="en-US" sz="1300" dirty="0"/>
          </a:p>
        </p:txBody>
      </p:sp>
      <p:sp>
        <p:nvSpPr>
          <p:cNvPr id="16" name="Text 14"/>
          <p:cNvSpPr/>
          <p:nvPr/>
        </p:nvSpPr>
        <p:spPr>
          <a:xfrm>
            <a:off x="665798" y="4976693"/>
            <a:ext cx="13298805" cy="2662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050"/>
              </a:lnSpc>
              <a:buSzPct val="100000"/>
              <a:buChar char="•"/>
            </a:pPr>
            <a:r>
              <a:rPr lang="en-US" sz="130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Exploring hybrid optical or wireless links to enable faster network reconfiguration.</a:t>
            </a:r>
            <a:endParaRPr lang="en-US" sz="1300" dirty="0"/>
          </a:p>
        </p:txBody>
      </p:sp>
      <p:sp>
        <p:nvSpPr>
          <p:cNvPr id="17" name="Text 15"/>
          <p:cNvSpPr/>
          <p:nvPr/>
        </p:nvSpPr>
        <p:spPr>
          <a:xfrm>
            <a:off x="665798" y="5301139"/>
            <a:ext cx="13298805" cy="2662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050"/>
              </a:lnSpc>
              <a:buSzPct val="100000"/>
              <a:buChar char="•"/>
            </a:pPr>
            <a:r>
              <a:rPr lang="en-US" sz="130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Testing SDCCP in real-world deployments to study latency, congestion, and fault recovery under operational conditions.</a:t>
            </a:r>
            <a:endParaRPr lang="en-US" sz="1300" dirty="0"/>
          </a:p>
        </p:txBody>
      </p:sp>
      <p:sp>
        <p:nvSpPr>
          <p:cNvPr id="18" name="Text 16"/>
          <p:cNvSpPr/>
          <p:nvPr/>
        </p:nvSpPr>
        <p:spPr>
          <a:xfrm>
            <a:off x="665798" y="5625584"/>
            <a:ext cx="13298805" cy="2662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050"/>
              </a:lnSpc>
              <a:buSzPct val="100000"/>
              <a:buChar char="•"/>
            </a:pPr>
            <a:r>
              <a:rPr lang="en-US" sz="130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Developing energy-aware routing protocols to further reduce power usage.</a:t>
            </a:r>
            <a:endParaRPr lang="en-US" sz="1300" dirty="0"/>
          </a:p>
        </p:txBody>
      </p:sp>
      <p:sp>
        <p:nvSpPr>
          <p:cNvPr id="19" name="Text 17"/>
          <p:cNvSpPr/>
          <p:nvPr/>
        </p:nvSpPr>
        <p:spPr>
          <a:xfrm>
            <a:off x="665798" y="6141482"/>
            <a:ext cx="2080855" cy="2601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600" dirty="0">
                <a:solidFill>
                  <a:srgbClr val="FFFFF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References</a:t>
            </a:r>
            <a:endParaRPr lang="en-US" sz="1600" dirty="0"/>
          </a:p>
        </p:txBody>
      </p:sp>
      <p:sp>
        <p:nvSpPr>
          <p:cNvPr id="20" name="Text 18"/>
          <p:cNvSpPr/>
          <p:nvPr/>
        </p:nvSpPr>
        <p:spPr>
          <a:xfrm>
            <a:off x="665798" y="6651307"/>
            <a:ext cx="13298805" cy="2131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228600" indent="-228600" algn="l">
              <a:lnSpc>
                <a:spcPts val="1650"/>
              </a:lnSpc>
              <a:buFont typeface="Arial" panose="020B0604020202020204" pitchFamily="34" charset="0"/>
              <a:buChar char="•"/>
            </a:pPr>
            <a:r>
              <a:rPr lang="en-US" sz="110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Yu, Z., &amp; colleagues. (2023). Flexible, highly scalable and cost-effective network structures for data centers. Journal of Network and Computer Applications, 224, 103675. </a:t>
            </a:r>
            <a:r>
              <a:rPr lang="en-US" sz="1100" u="sng" dirty="0">
                <a:solidFill>
                  <a:srgbClr val="DCFF50"/>
                </a:solidFill>
                <a:latin typeface="Roboto" pitchFamily="34" charset="0"/>
                <a:ea typeface="Roboto" pitchFamily="34" charset="-122"/>
                <a:cs typeface="Roboto" pitchFamily="34" charset="-12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https://doi.org/10.1016/j.jnca.2023.103675</a:t>
            </a:r>
            <a:endParaRPr lang="en-US" sz="1100" dirty="0"/>
          </a:p>
        </p:txBody>
      </p:sp>
      <p:sp>
        <p:nvSpPr>
          <p:cNvPr id="21" name="Text 19"/>
          <p:cNvSpPr/>
          <p:nvPr/>
        </p:nvSpPr>
        <p:spPr>
          <a:xfrm>
            <a:off x="665798" y="7051596"/>
            <a:ext cx="13298805" cy="2131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228600" indent="-228600" algn="l">
              <a:lnSpc>
                <a:spcPts val="1650"/>
              </a:lnSpc>
              <a:buFont typeface="Arial" panose="020B0604020202020204" pitchFamily="34" charset="0"/>
              <a:buChar char="•"/>
            </a:pPr>
            <a:r>
              <a:rPr lang="en-US" sz="110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Greenberg, A., et al. (2009). VL2: A Scalable and Flexible Data Center Network. ACM SIGCOMM.</a:t>
            </a:r>
            <a:endParaRPr lang="en-US" sz="1100" dirty="0"/>
          </a:p>
        </p:txBody>
      </p:sp>
      <p:sp>
        <p:nvSpPr>
          <p:cNvPr id="22" name="Text 20"/>
          <p:cNvSpPr/>
          <p:nvPr/>
        </p:nvSpPr>
        <p:spPr>
          <a:xfrm>
            <a:off x="665798" y="7451884"/>
            <a:ext cx="13298805" cy="2131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228600" indent="-228600" algn="l">
              <a:lnSpc>
                <a:spcPts val="1650"/>
              </a:lnSpc>
              <a:buFont typeface="Arial" panose="020B0604020202020204" pitchFamily="34" charset="0"/>
              <a:buChar char="•"/>
            </a:pPr>
            <a:r>
              <a:rPr lang="en-US" sz="110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Guo, D., et al. (2013). Expandable and Cost-Effective Network Structures for Data Centers (HCN, BCN). IEEE Transactions on Computers, 62(7).</a:t>
            </a:r>
            <a:endParaRPr lang="en-US" sz="1100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38FD4958-9F9E-FE69-714D-CAEDE23FA330}"/>
              </a:ext>
            </a:extLst>
          </p:cNvPr>
          <p:cNvSpPr txBox="1"/>
          <p:nvPr/>
        </p:nvSpPr>
        <p:spPr>
          <a:xfrm>
            <a:off x="12771718" y="7779544"/>
            <a:ext cx="1739153" cy="369332"/>
          </a:xfrm>
          <a:prstGeom prst="rect">
            <a:avLst/>
          </a:prstGeom>
          <a:solidFill>
            <a:srgbClr val="212121"/>
          </a:solidFill>
        </p:spPr>
        <p:txBody>
          <a:bodyPr wrap="square" rtlCol="0">
            <a:spAutoFit/>
          </a:bodyPr>
          <a:lstStyle/>
          <a:p>
            <a:endParaRPr lang="en-IN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AED9CE4C-283B-54E6-216E-1559544F22AC}"/>
              </a:ext>
            </a:extLst>
          </p:cNvPr>
          <p:cNvSpPr txBox="1"/>
          <p:nvPr/>
        </p:nvSpPr>
        <p:spPr>
          <a:xfrm>
            <a:off x="643897" y="7852172"/>
            <a:ext cx="9353535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28600" indent="-228600">
              <a:buFont typeface="Arial" panose="020B0604020202020204" pitchFamily="34" charset="0"/>
              <a:buChar char="•"/>
            </a:pPr>
            <a:r>
              <a:rPr lang="en-US" sz="110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Sharma, M., &amp; Singh, P. (2020). A Survey on Data Center Network Architectures. International Journal of Computer Networks, 12(4), 45–54</a:t>
            </a:r>
            <a:endParaRPr lang="en-IN" sz="11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209</TotalTime>
  <Words>1185</Words>
  <Application>Microsoft Office PowerPoint</Application>
  <PresentationFormat>Custom</PresentationFormat>
  <Paragraphs>117</Paragraphs>
  <Slides>7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Roboto</vt:lpstr>
      <vt:lpstr>Roboto Mono Medium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>JALLIPALLI YASWANTH SIVA SAI VENKATA RAJENDRA-[CB.SC.U4CSE23622]</cp:lastModifiedBy>
  <cp:revision>4</cp:revision>
  <dcterms:created xsi:type="dcterms:W3CDTF">2025-10-09T17:59:41Z</dcterms:created>
  <dcterms:modified xsi:type="dcterms:W3CDTF">2025-10-10T06:43:20Z</dcterms:modified>
</cp:coreProperties>
</file>